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63" r:id="rId3"/>
    <p:sldId id="257" r:id="rId4"/>
    <p:sldId id="258" r:id="rId5"/>
    <p:sldId id="259" r:id="rId6"/>
    <p:sldId id="264" r:id="rId7"/>
  </p:sldIdLst>
  <p:sldSz cx="6858000" cy="9144000" type="screen4x3"/>
  <p:notesSz cx="6797675" cy="9926638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yle moyen 4 - Accentuation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3018" y="102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C14D9C-B3B4-4607-A9E1-973D1A6D5DD1}" type="datetimeFigureOut">
              <a:rPr lang="fr-FR" smtClean="0"/>
              <a:t>25/11/2015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2003425" y="744538"/>
            <a:ext cx="27908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D41924-BB01-473D-97BF-F1031B6A1F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81595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D41924-BB01-473D-97BF-F1031B6A1F7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14817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106A7-D96D-4000-AFB5-25328C6E19F2}" type="datetimeFigureOut">
              <a:rPr lang="fr-FR" smtClean="0"/>
              <a:t>25/11/2015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73E5D-0821-40D2-BF24-BDECCD1D5E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660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106A7-D96D-4000-AFB5-25328C6E19F2}" type="datetimeFigureOut">
              <a:rPr lang="fr-FR" smtClean="0"/>
              <a:t>25/11/2015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73E5D-0821-40D2-BF24-BDECCD1D5E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56189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106A7-D96D-4000-AFB5-25328C6E19F2}" type="datetimeFigureOut">
              <a:rPr lang="fr-FR" smtClean="0"/>
              <a:t>25/11/2015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73E5D-0821-40D2-BF24-BDECCD1D5E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84739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106A7-D96D-4000-AFB5-25328C6E19F2}" type="datetimeFigureOut">
              <a:rPr lang="fr-FR" smtClean="0"/>
              <a:t>25/11/2015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73E5D-0821-40D2-BF24-BDECCD1D5E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8083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106A7-D96D-4000-AFB5-25328C6E19F2}" type="datetimeFigureOut">
              <a:rPr lang="fr-FR" smtClean="0"/>
              <a:t>25/11/2015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73E5D-0821-40D2-BF24-BDECCD1D5E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02739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106A7-D96D-4000-AFB5-25328C6E19F2}" type="datetimeFigureOut">
              <a:rPr lang="fr-FR" smtClean="0"/>
              <a:t>25/11/2015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73E5D-0821-40D2-BF24-BDECCD1D5E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62709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106A7-D96D-4000-AFB5-25328C6E19F2}" type="datetimeFigureOut">
              <a:rPr lang="fr-FR" smtClean="0"/>
              <a:t>25/11/2015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73E5D-0821-40D2-BF24-BDECCD1D5E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07191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106A7-D96D-4000-AFB5-25328C6E19F2}" type="datetimeFigureOut">
              <a:rPr lang="fr-FR" smtClean="0"/>
              <a:t>25/11/2015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73E5D-0821-40D2-BF24-BDECCD1D5E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373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106A7-D96D-4000-AFB5-25328C6E19F2}" type="datetimeFigureOut">
              <a:rPr lang="fr-FR" smtClean="0"/>
              <a:t>25/11/2015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73E5D-0821-40D2-BF24-BDECCD1D5E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89491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106A7-D96D-4000-AFB5-25328C6E19F2}" type="datetimeFigureOut">
              <a:rPr lang="fr-FR" smtClean="0"/>
              <a:t>25/11/2015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73E5D-0821-40D2-BF24-BDECCD1D5E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94514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106A7-D96D-4000-AFB5-25328C6E19F2}" type="datetimeFigureOut">
              <a:rPr lang="fr-FR" smtClean="0"/>
              <a:t>25/11/2015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73E5D-0821-40D2-BF24-BDECCD1D5E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1637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106A7-D96D-4000-AFB5-25328C6E19F2}" type="datetimeFigureOut">
              <a:rPr lang="fr-FR" smtClean="0"/>
              <a:t>25/11/2015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E73E5D-0821-40D2-BF24-BDECCD1D5E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3813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ailto:cso.paris@veterinaire.fr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publications.europa.eu/code/fr/fr-370100.htm#fn*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2857" y="2915816"/>
            <a:ext cx="4100239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/>
          <p:cNvSpPr txBox="1"/>
          <p:nvPr/>
        </p:nvSpPr>
        <p:spPr>
          <a:xfrm>
            <a:off x="208262" y="1150341"/>
            <a:ext cx="6543153" cy="7681590"/>
          </a:xfrm>
          <a:prstGeom prst="rect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>
              <a:lnSpc>
                <a:spcPts val="1000"/>
              </a:lnSpc>
              <a:spcAft>
                <a:spcPts val="0"/>
              </a:spcAft>
            </a:pPr>
            <a:endParaRPr lang="fr-FR" sz="1000" dirty="0" smtClean="0">
              <a:ea typeface="Calibri"/>
              <a:cs typeface="Times New Roman"/>
            </a:endParaRPr>
          </a:p>
          <a:p>
            <a:pPr algn="just">
              <a:lnSpc>
                <a:spcPts val="1000"/>
              </a:lnSpc>
            </a:pPr>
            <a:r>
              <a:rPr lang="fr-FR" sz="1000" dirty="0" smtClean="0">
                <a:ea typeface="Calibri"/>
                <a:cs typeface="Times New Roman"/>
              </a:rPr>
              <a:t>Ce </a:t>
            </a:r>
            <a:r>
              <a:rPr lang="fr-FR" sz="1000" dirty="0">
                <a:ea typeface="Calibri"/>
                <a:cs typeface="Times New Roman"/>
              </a:rPr>
              <a:t>document concerne la déclaration de libre prestation de services, à remettre à l’ordre national des vétérinaires préalablement à tout acte vétérinaire en France, conformément à l’article L.241-3 du code rural et de la pêche </a:t>
            </a:r>
            <a:r>
              <a:rPr lang="fr-FR" sz="1000" dirty="0" smtClean="0">
                <a:ea typeface="Calibri"/>
                <a:cs typeface="Times New Roman"/>
              </a:rPr>
              <a:t>maritime, aux articles 16 et </a:t>
            </a:r>
            <a:r>
              <a:rPr lang="fr-FR" sz="1000" dirty="0" err="1" smtClean="0">
                <a:ea typeface="Calibri"/>
                <a:cs typeface="Times New Roman"/>
              </a:rPr>
              <a:t>svts</a:t>
            </a:r>
            <a:r>
              <a:rPr lang="fr-FR" sz="1000" dirty="0" smtClean="0">
                <a:ea typeface="Calibri"/>
                <a:cs typeface="Times New Roman"/>
              </a:rPr>
              <a:t> de </a:t>
            </a:r>
            <a:r>
              <a:rPr lang="fr-FR" sz="1000" dirty="0">
                <a:ea typeface="Calibri"/>
                <a:cs typeface="Times New Roman"/>
              </a:rPr>
              <a:t>la </a:t>
            </a:r>
            <a:r>
              <a:rPr lang="fr-FR" sz="1000" i="1" dirty="0">
                <a:ea typeface="Calibri"/>
                <a:cs typeface="Times New Roman"/>
              </a:rPr>
              <a:t>Directive 2006/123/CE du Parlement européen et du Conseil du 12 décembre 2006 relative aux services dans le marché </a:t>
            </a:r>
            <a:r>
              <a:rPr lang="fr-FR" sz="1000" i="1" dirty="0" smtClean="0">
                <a:ea typeface="Calibri"/>
                <a:cs typeface="Times New Roman"/>
              </a:rPr>
              <a:t>intérieur </a:t>
            </a:r>
            <a:r>
              <a:rPr lang="fr-FR" sz="1000" dirty="0" smtClean="0">
                <a:ea typeface="Calibri"/>
                <a:cs typeface="Times New Roman"/>
              </a:rPr>
              <a:t>ainsi que les articles 5 et </a:t>
            </a:r>
            <a:r>
              <a:rPr lang="fr-FR" sz="1000" dirty="0" err="1" smtClean="0">
                <a:ea typeface="Calibri"/>
                <a:cs typeface="Times New Roman"/>
              </a:rPr>
              <a:t>svts</a:t>
            </a:r>
            <a:r>
              <a:rPr lang="fr-FR" sz="1000" dirty="0" smtClean="0">
                <a:ea typeface="Calibri"/>
                <a:cs typeface="Times New Roman"/>
              </a:rPr>
              <a:t> de la </a:t>
            </a:r>
            <a:r>
              <a:rPr lang="fr-FR" sz="1000" i="1" dirty="0" smtClean="0">
                <a:ea typeface="Calibri"/>
                <a:cs typeface="Times New Roman"/>
              </a:rPr>
              <a:t>Directive 2013/55/UE du Parlement européen et du Conseil du 20 novembre 2013 modifiant la directive 2005/36/CE relative à la reconnaissance des qualifications professionnelles</a:t>
            </a:r>
            <a:r>
              <a:rPr lang="fr-FR" sz="1000" dirty="0" smtClean="0">
                <a:ea typeface="Calibri"/>
                <a:cs typeface="Times New Roman"/>
              </a:rPr>
              <a:t>.</a:t>
            </a:r>
            <a:endParaRPr lang="fr-FR" sz="1100" dirty="0">
              <a:ea typeface="Calibri"/>
              <a:cs typeface="Times New Roman"/>
            </a:endParaRPr>
          </a:p>
          <a:p>
            <a:pPr algn="just">
              <a:lnSpc>
                <a:spcPts val="1000"/>
              </a:lnSpc>
              <a:spcAft>
                <a:spcPts val="0"/>
              </a:spcAft>
            </a:pPr>
            <a:r>
              <a:rPr lang="fr-FR" sz="1000" dirty="0">
                <a:ea typeface="Calibri"/>
                <a:cs typeface="Times New Roman"/>
              </a:rPr>
              <a:t> </a:t>
            </a:r>
            <a:endParaRPr lang="fr-FR" sz="1100" dirty="0">
              <a:ea typeface="Calibri"/>
              <a:cs typeface="Times New Roman"/>
            </a:endParaRPr>
          </a:p>
          <a:p>
            <a:pPr algn="just">
              <a:lnSpc>
                <a:spcPts val="1000"/>
              </a:lnSpc>
              <a:spcAft>
                <a:spcPts val="0"/>
              </a:spcAft>
            </a:pPr>
            <a:r>
              <a:rPr lang="fr-FR" sz="1000" dirty="0">
                <a:ea typeface="Calibri"/>
                <a:cs typeface="Times New Roman"/>
              </a:rPr>
              <a:t>Merci de retourner ce document accompagné des pièces justificatives par voie électronique à  </a:t>
            </a:r>
            <a:r>
              <a:rPr lang="fr-FR" sz="1000" u="sng" dirty="0">
                <a:solidFill>
                  <a:srgbClr val="0000FF"/>
                </a:solidFill>
                <a:ea typeface="Calibri"/>
                <a:cs typeface="Times New Roman"/>
                <a:hlinkClick r:id="rId2"/>
              </a:rPr>
              <a:t>cso.paris@veterinaire.fr</a:t>
            </a:r>
            <a:r>
              <a:rPr lang="fr-FR" sz="1000" dirty="0">
                <a:ea typeface="Calibri"/>
                <a:cs typeface="Times New Roman"/>
              </a:rPr>
              <a:t> ou par voie postale  à l’adresse suivante :</a:t>
            </a:r>
            <a:endParaRPr lang="fr-FR" sz="1100" dirty="0">
              <a:ea typeface="Calibri"/>
              <a:cs typeface="Times New Roman"/>
            </a:endParaRPr>
          </a:p>
          <a:p>
            <a:pPr algn="ctr">
              <a:lnSpc>
                <a:spcPts val="1000"/>
              </a:lnSpc>
              <a:spcAft>
                <a:spcPts val="0"/>
              </a:spcAft>
            </a:pPr>
            <a:r>
              <a:rPr lang="fr-FR" sz="1000" dirty="0">
                <a:ea typeface="Calibri"/>
                <a:cs typeface="Times New Roman"/>
              </a:rPr>
              <a:t> </a:t>
            </a:r>
            <a:r>
              <a:rPr lang="fr-FR" sz="1000" dirty="0" smtClean="0">
                <a:ea typeface="Calibri"/>
                <a:cs typeface="Times New Roman"/>
              </a:rPr>
              <a:t>	</a:t>
            </a:r>
            <a:r>
              <a:rPr lang="fr-FR" sz="1000" b="1" dirty="0" smtClean="0">
                <a:ea typeface="Calibri"/>
                <a:cs typeface="Times New Roman"/>
              </a:rPr>
              <a:t>Conseil </a:t>
            </a:r>
            <a:r>
              <a:rPr lang="fr-FR" sz="1000" b="1" dirty="0">
                <a:ea typeface="Calibri"/>
                <a:cs typeface="Times New Roman"/>
              </a:rPr>
              <a:t>supérieur de l’Ordre des vétérinaires</a:t>
            </a:r>
            <a:endParaRPr lang="fr-FR" sz="1100" dirty="0">
              <a:ea typeface="Calibri"/>
              <a:cs typeface="Times New Roman"/>
            </a:endParaRPr>
          </a:p>
          <a:p>
            <a:pPr indent="457200" algn="ctr">
              <a:lnSpc>
                <a:spcPts val="1000"/>
              </a:lnSpc>
              <a:spcAft>
                <a:spcPts val="0"/>
              </a:spcAft>
            </a:pPr>
            <a:r>
              <a:rPr lang="fr-FR" sz="1000" b="1" dirty="0">
                <a:ea typeface="Calibri"/>
                <a:cs typeface="Times New Roman"/>
              </a:rPr>
              <a:t>34 rue Breguet</a:t>
            </a:r>
            <a:endParaRPr lang="fr-FR" sz="1100" dirty="0">
              <a:ea typeface="Calibri"/>
              <a:cs typeface="Times New Roman"/>
            </a:endParaRPr>
          </a:p>
          <a:p>
            <a:pPr indent="457200" algn="ctr">
              <a:lnSpc>
                <a:spcPts val="1000"/>
              </a:lnSpc>
              <a:spcAft>
                <a:spcPts val="0"/>
              </a:spcAft>
            </a:pPr>
            <a:r>
              <a:rPr lang="fr-FR" sz="1000" b="1" dirty="0">
                <a:ea typeface="Calibri"/>
                <a:cs typeface="Times New Roman"/>
              </a:rPr>
              <a:t>75011 PARIS</a:t>
            </a:r>
            <a:endParaRPr lang="fr-FR" sz="1100" dirty="0">
              <a:ea typeface="Calibri"/>
              <a:cs typeface="Times New Roman"/>
            </a:endParaRPr>
          </a:p>
          <a:p>
            <a:pPr indent="457200" algn="ctr">
              <a:lnSpc>
                <a:spcPts val="1000"/>
              </a:lnSpc>
              <a:spcAft>
                <a:spcPts val="0"/>
              </a:spcAft>
            </a:pPr>
            <a:r>
              <a:rPr lang="fr-FR" sz="1000" b="1" dirty="0">
                <a:ea typeface="Calibri"/>
                <a:cs typeface="Times New Roman"/>
              </a:rPr>
              <a:t>FRANCE</a:t>
            </a:r>
            <a:endParaRPr lang="fr-FR" sz="1100" dirty="0">
              <a:ea typeface="Calibri"/>
              <a:cs typeface="Times New Roman"/>
            </a:endParaRPr>
          </a:p>
          <a:p>
            <a:pPr>
              <a:lnSpc>
                <a:spcPct val="150000"/>
              </a:lnSpc>
            </a:pPr>
            <a:endParaRPr lang="fr-FR" sz="1000" dirty="0" smtClean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lvl="0">
              <a:lnSpc>
                <a:spcPct val="150000"/>
              </a:lnSpc>
            </a:pPr>
            <a:endParaRPr lang="fr-FR" sz="1000" b="1" dirty="0" smtClean="0">
              <a:solidFill>
                <a:prstClr val="black"/>
              </a:solidFill>
            </a:endParaRPr>
          </a:p>
          <a:p>
            <a:pPr lvl="0">
              <a:lnSpc>
                <a:spcPct val="150000"/>
              </a:lnSpc>
            </a:pPr>
            <a:endParaRPr lang="fr-FR" sz="1000" b="1" dirty="0" smtClean="0">
              <a:solidFill>
                <a:prstClr val="black"/>
              </a:solidFill>
            </a:endParaRPr>
          </a:p>
          <a:p>
            <a:pPr lvl="0">
              <a:lnSpc>
                <a:spcPct val="150000"/>
              </a:lnSpc>
            </a:pPr>
            <a:r>
              <a:rPr lang="fr-FR" sz="1000" b="1" dirty="0" smtClean="0">
                <a:solidFill>
                  <a:prstClr val="black"/>
                </a:solidFill>
              </a:rPr>
              <a:t>1.1    SEXE</a:t>
            </a:r>
            <a:r>
              <a:rPr lang="fr-FR" sz="1000" dirty="0" smtClean="0">
                <a:solidFill>
                  <a:prstClr val="black"/>
                </a:solidFill>
              </a:rPr>
              <a:t> </a:t>
            </a:r>
            <a:r>
              <a:rPr lang="fr-FR" sz="1000" dirty="0">
                <a:solidFill>
                  <a:prstClr val="black"/>
                </a:solidFill>
              </a:rPr>
              <a:t>: 		</a:t>
            </a:r>
            <a:r>
              <a:rPr lang="fr-FR" sz="1000" dirty="0">
                <a:solidFill>
                  <a:prstClr val="black"/>
                </a:solidFill>
                <a:sym typeface="Wingdings"/>
              </a:rPr>
              <a:t>   </a:t>
            </a:r>
            <a:r>
              <a:rPr lang="fr-FR" sz="1000" b="1" dirty="0">
                <a:solidFill>
                  <a:prstClr val="black"/>
                </a:solidFill>
                <a:sym typeface="Wingdings"/>
              </a:rPr>
              <a:t>Femme</a:t>
            </a:r>
            <a:r>
              <a:rPr lang="fr-FR" sz="1000" dirty="0">
                <a:solidFill>
                  <a:prstClr val="black"/>
                </a:solidFill>
                <a:sym typeface="Wingdings"/>
              </a:rPr>
              <a:t>		  </a:t>
            </a:r>
            <a:r>
              <a:rPr lang="fr-FR" sz="1000" b="1" dirty="0">
                <a:solidFill>
                  <a:prstClr val="black"/>
                </a:solidFill>
                <a:sym typeface="Wingdings"/>
              </a:rPr>
              <a:t>Homme</a:t>
            </a:r>
            <a:endParaRPr lang="fr-FR" sz="1000" b="1" dirty="0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</a:pPr>
            <a:r>
              <a:rPr lang="fr-FR" sz="1000" b="1" dirty="0" smtClean="0"/>
              <a:t>1.2    NOM </a:t>
            </a:r>
            <a:r>
              <a:rPr lang="fr-FR" sz="1100" dirty="0" smtClean="0"/>
              <a:t>:  </a:t>
            </a:r>
            <a:r>
              <a:rPr lang="fr-FR" sz="11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……………………………………………….</a:t>
            </a:r>
            <a:r>
              <a:rPr lang="fr-FR" sz="1100" dirty="0"/>
              <a:t>	</a:t>
            </a:r>
            <a:r>
              <a:rPr lang="fr-FR" sz="1000" b="1" dirty="0" smtClean="0"/>
              <a:t>PRENOM(S) </a:t>
            </a:r>
            <a:r>
              <a:rPr lang="fr-FR" sz="1000" dirty="0" smtClean="0"/>
              <a:t>:  </a:t>
            </a:r>
            <a:r>
              <a:rPr lang="fr-FR" sz="10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………………………………………………………………………………</a:t>
            </a:r>
            <a:endParaRPr lang="fr-FR" sz="10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fr-FR" sz="1000" b="1" dirty="0" smtClean="0"/>
              <a:t>1.3    NATIONALITE</a:t>
            </a:r>
            <a:r>
              <a:rPr lang="fr-FR" sz="1000" dirty="0" smtClean="0"/>
              <a:t> :  </a:t>
            </a:r>
            <a:r>
              <a:rPr lang="fr-FR" sz="10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………………………………………………………………………………………………………………………………………………………</a:t>
            </a:r>
          </a:p>
          <a:p>
            <a:pPr>
              <a:lnSpc>
                <a:spcPct val="150000"/>
              </a:lnSpc>
            </a:pPr>
            <a:r>
              <a:rPr lang="fr-FR" sz="1000" i="1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Cocher le code pays correspondant :</a:t>
            </a:r>
            <a:endParaRPr lang="fr-FR" sz="1000" i="1" dirty="0">
              <a:solidFill>
                <a:schemeClr val="tx2">
                  <a:lumMod val="40000"/>
                  <a:lumOff val="60000"/>
                </a:schemeClr>
              </a:solidFill>
            </a:endParaRPr>
          </a:p>
          <a:p>
            <a:pPr>
              <a:lnSpc>
                <a:spcPct val="150000"/>
              </a:lnSpc>
            </a:pPr>
            <a:endParaRPr lang="fr-FR" sz="1000" dirty="0" smtClean="0">
              <a:solidFill>
                <a:schemeClr val="accent1">
                  <a:lumMod val="20000"/>
                  <a:lumOff val="80000"/>
                </a:schemeClr>
              </a:solidFill>
            </a:endParaRPr>
          </a:p>
          <a:p>
            <a:pPr>
              <a:lnSpc>
                <a:spcPct val="150000"/>
              </a:lnSpc>
            </a:pPr>
            <a:endParaRPr lang="fr-FR" sz="10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  <a:p>
            <a:pPr>
              <a:lnSpc>
                <a:spcPct val="150000"/>
              </a:lnSpc>
            </a:pPr>
            <a:endParaRPr lang="fr-FR" sz="10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  <a:p>
            <a:pPr>
              <a:lnSpc>
                <a:spcPct val="150000"/>
              </a:lnSpc>
            </a:pPr>
            <a:endParaRPr lang="fr-FR" sz="1000" dirty="0" smtClean="0"/>
          </a:p>
          <a:p>
            <a:pPr>
              <a:lnSpc>
                <a:spcPct val="150000"/>
              </a:lnSpc>
            </a:pPr>
            <a:endParaRPr lang="fr-FR" sz="1000" dirty="0"/>
          </a:p>
          <a:p>
            <a:pPr>
              <a:lnSpc>
                <a:spcPct val="150000"/>
              </a:lnSpc>
            </a:pPr>
            <a:endParaRPr lang="fr-FR" sz="1000" dirty="0" smtClean="0"/>
          </a:p>
          <a:p>
            <a:pPr>
              <a:lnSpc>
                <a:spcPct val="150000"/>
              </a:lnSpc>
            </a:pPr>
            <a:endParaRPr lang="fr-FR" sz="1000" b="1" dirty="0" smtClean="0"/>
          </a:p>
          <a:p>
            <a:pPr>
              <a:lnSpc>
                <a:spcPct val="150000"/>
              </a:lnSpc>
            </a:pPr>
            <a:r>
              <a:rPr lang="fr-FR" sz="1000" b="1" dirty="0" smtClean="0"/>
              <a:t>1.4    Numéro de passeport ou de la carte d’identité </a:t>
            </a:r>
            <a:r>
              <a:rPr lang="fr-FR" sz="1000" dirty="0" smtClean="0"/>
              <a:t>: </a:t>
            </a:r>
            <a:r>
              <a:rPr lang="fr-FR" sz="10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……………………………………………………………………………………………………</a:t>
            </a:r>
            <a:endParaRPr lang="fr-FR" sz="1000" dirty="0"/>
          </a:p>
          <a:p>
            <a:pPr>
              <a:lnSpc>
                <a:spcPct val="150000"/>
              </a:lnSpc>
            </a:pPr>
            <a:r>
              <a:rPr lang="fr-FR" sz="1000" b="1" dirty="0" smtClean="0"/>
              <a:t>1.5    Date de naissance </a:t>
            </a:r>
            <a:r>
              <a:rPr lang="fr-FR" sz="1000" dirty="0" smtClean="0"/>
              <a:t>:        _  _  /  _  _  / _ _ _ _ </a:t>
            </a:r>
          </a:p>
          <a:p>
            <a:pPr>
              <a:lnSpc>
                <a:spcPct val="150000"/>
              </a:lnSpc>
            </a:pPr>
            <a:r>
              <a:rPr lang="fr-FR" sz="1000" b="1" dirty="0" smtClean="0"/>
              <a:t>1.6    Lieu de naissance </a:t>
            </a:r>
            <a:r>
              <a:rPr lang="fr-FR" sz="1000" dirty="0" smtClean="0"/>
              <a:t>: </a:t>
            </a:r>
            <a:r>
              <a:rPr lang="fr-FR" sz="10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…………………………………………………………………………………………………………………………………………………..</a:t>
            </a:r>
            <a:endParaRPr lang="fr-FR" sz="1000" dirty="0" smtClean="0"/>
          </a:p>
          <a:p>
            <a:pPr>
              <a:lnSpc>
                <a:spcPct val="150000"/>
              </a:lnSpc>
            </a:pPr>
            <a:r>
              <a:rPr lang="fr-FR" sz="1000" i="1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Cocher le code pays correspondant </a:t>
            </a:r>
            <a:r>
              <a:rPr lang="fr-FR" sz="1000" dirty="0" smtClean="0"/>
              <a:t>:</a:t>
            </a:r>
            <a:endParaRPr lang="fr-FR" sz="1000" dirty="0"/>
          </a:p>
          <a:p>
            <a:pPr>
              <a:lnSpc>
                <a:spcPct val="150000"/>
              </a:lnSpc>
            </a:pPr>
            <a:endParaRPr lang="fr-FR" sz="1000" dirty="0"/>
          </a:p>
          <a:p>
            <a:pPr>
              <a:lnSpc>
                <a:spcPct val="150000"/>
              </a:lnSpc>
            </a:pPr>
            <a:endParaRPr lang="fr-FR" sz="1000" dirty="0" smtClean="0"/>
          </a:p>
          <a:p>
            <a:pPr>
              <a:lnSpc>
                <a:spcPct val="150000"/>
              </a:lnSpc>
            </a:pPr>
            <a:endParaRPr lang="fr-FR" sz="1000" dirty="0"/>
          </a:p>
          <a:p>
            <a:pPr>
              <a:lnSpc>
                <a:spcPct val="150000"/>
              </a:lnSpc>
            </a:pPr>
            <a:endParaRPr lang="fr-FR" sz="1000" dirty="0" smtClean="0"/>
          </a:p>
          <a:p>
            <a:pPr>
              <a:lnSpc>
                <a:spcPct val="150000"/>
              </a:lnSpc>
            </a:pPr>
            <a:endParaRPr lang="fr-FR" sz="1000" dirty="0"/>
          </a:p>
          <a:p>
            <a:pPr>
              <a:lnSpc>
                <a:spcPct val="150000"/>
              </a:lnSpc>
            </a:pPr>
            <a:endParaRPr lang="fr-FR" sz="1000" dirty="0" smtClean="0"/>
          </a:p>
          <a:p>
            <a:pPr>
              <a:lnSpc>
                <a:spcPct val="150000"/>
              </a:lnSpc>
            </a:pPr>
            <a:endParaRPr lang="fr-FR" sz="1000" dirty="0"/>
          </a:p>
        </p:txBody>
      </p:sp>
      <p:sp>
        <p:nvSpPr>
          <p:cNvPr id="6" name="Rectangle 5"/>
          <p:cNvSpPr/>
          <p:nvPr/>
        </p:nvSpPr>
        <p:spPr>
          <a:xfrm>
            <a:off x="188640" y="834870"/>
            <a:ext cx="6552728" cy="798560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à coins arrondis 8"/>
          <p:cNvSpPr/>
          <p:nvPr/>
        </p:nvSpPr>
        <p:spPr>
          <a:xfrm>
            <a:off x="188640" y="107504"/>
            <a:ext cx="6552728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ZoneTexte 12"/>
          <p:cNvSpPr txBox="1"/>
          <p:nvPr/>
        </p:nvSpPr>
        <p:spPr>
          <a:xfrm>
            <a:off x="192857" y="134377"/>
            <a:ext cx="2592288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sz="1600" b="1" dirty="0" smtClean="0"/>
              <a:t>ORDRE DES VETERINAIRES</a:t>
            </a:r>
          </a:p>
          <a:p>
            <a:pPr algn="ctr"/>
            <a:r>
              <a:rPr lang="fr-FR" sz="1600" b="1" dirty="0" smtClean="0"/>
              <a:t>DE FRANCE</a:t>
            </a:r>
          </a:p>
          <a:p>
            <a:r>
              <a:rPr lang="fr-FR" sz="1600" b="1" dirty="0" smtClean="0"/>
              <a:t>Année: ……………</a:t>
            </a:r>
          </a:p>
        </p:txBody>
      </p:sp>
      <p:cxnSp>
        <p:nvCxnSpPr>
          <p:cNvPr id="15" name="Connecteur droit 14"/>
          <p:cNvCxnSpPr/>
          <p:nvPr/>
        </p:nvCxnSpPr>
        <p:spPr>
          <a:xfrm>
            <a:off x="2785145" y="107504"/>
            <a:ext cx="0" cy="857870"/>
          </a:xfrm>
          <a:prstGeom prst="line">
            <a:avLst/>
          </a:prstGeom>
          <a:ln w="571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ZoneTexte 15"/>
          <p:cNvSpPr txBox="1"/>
          <p:nvPr/>
        </p:nvSpPr>
        <p:spPr>
          <a:xfrm>
            <a:off x="2996952" y="179512"/>
            <a:ext cx="3528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</a:rPr>
              <a:t>DECLARATION </a:t>
            </a:r>
          </a:p>
          <a:p>
            <a:pPr algn="ctr"/>
            <a:r>
              <a:rPr lang="fr-FR" b="1" dirty="0" smtClean="0">
                <a:solidFill>
                  <a:schemeClr val="bg1"/>
                </a:solidFill>
              </a:rPr>
              <a:t>DE LIBRE PRESTATION DE SERVICES  </a:t>
            </a:r>
          </a:p>
        </p:txBody>
      </p:sp>
      <p:sp>
        <p:nvSpPr>
          <p:cNvPr id="3" name="Rectangle 2"/>
          <p:cNvSpPr/>
          <p:nvPr/>
        </p:nvSpPr>
        <p:spPr>
          <a:xfrm>
            <a:off x="222301" y="3095836"/>
            <a:ext cx="6552728" cy="57837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 smtClean="0">
                <a:latin typeface="Aharoni" panose="02010803020104030203" pitchFamily="2" charset="-79"/>
                <a:cs typeface="Aharoni" panose="02010803020104030203" pitchFamily="2" charset="-79"/>
              </a:rPr>
              <a:t>1.</a:t>
            </a:r>
            <a:r>
              <a:rPr lang="fr-FR" sz="1600" dirty="0" smtClean="0">
                <a:latin typeface="Aharoni" panose="02010803020104030203" pitchFamily="2" charset="-79"/>
                <a:cs typeface="Aharoni" panose="02010803020104030203" pitchFamily="2" charset="-79"/>
              </a:rPr>
              <a:t>	IDENTITE DU DECLARANT « PERSONNE PHYSIQUE »</a:t>
            </a:r>
            <a:endParaRPr lang="fr-FR" sz="16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7525" y="7129818"/>
            <a:ext cx="4934958" cy="1562978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7525" y="4620523"/>
            <a:ext cx="4934958" cy="1562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4267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6632" y="241945"/>
            <a:ext cx="6552728" cy="864096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16632" y="2628937"/>
            <a:ext cx="6552728" cy="57837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latin typeface="Aharoni" panose="02010803020104030203" pitchFamily="2" charset="-79"/>
                <a:cs typeface="Aharoni" panose="02010803020104030203" pitchFamily="2" charset="-79"/>
              </a:rPr>
              <a:t>2</a:t>
            </a:r>
            <a:r>
              <a:rPr lang="fr-FR" sz="2000" dirty="0" smtClean="0">
                <a:latin typeface="Aharoni" panose="02010803020104030203" pitchFamily="2" charset="-79"/>
                <a:cs typeface="Aharoni" panose="02010803020104030203" pitchFamily="2" charset="-79"/>
              </a:rPr>
              <a:t>.</a:t>
            </a:r>
            <a:r>
              <a:rPr lang="fr-FR" sz="1600" dirty="0" smtClean="0">
                <a:latin typeface="Aharoni" panose="02010803020104030203" pitchFamily="2" charset="-79"/>
                <a:cs typeface="Aharoni" panose="02010803020104030203" pitchFamily="2" charset="-79"/>
              </a:rPr>
              <a:t>	IDENTITE DU DECLARANT « PERSONNE MORALE »</a:t>
            </a:r>
            <a:endParaRPr lang="fr-FR" sz="16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35124" y="337567"/>
            <a:ext cx="6048672" cy="8071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fr-FR" sz="1000" b="1" dirty="0" smtClean="0">
                <a:solidFill>
                  <a:prstClr val="black"/>
                </a:solidFill>
              </a:rPr>
              <a:t>1.7</a:t>
            </a:r>
            <a:r>
              <a:rPr lang="fr-FR" sz="1000" dirty="0" smtClean="0">
                <a:solidFill>
                  <a:prstClr val="black"/>
                </a:solidFill>
              </a:rPr>
              <a:t>      </a:t>
            </a:r>
            <a:r>
              <a:rPr lang="fr-FR" sz="1000" b="1" dirty="0" smtClean="0">
                <a:solidFill>
                  <a:prstClr val="black"/>
                </a:solidFill>
              </a:rPr>
              <a:t>ADRESSE DE CORRESPONDANCE DANS VOTRE ETAT-MEMBRE D’ORIGINE</a:t>
            </a:r>
          </a:p>
          <a:p>
            <a:pPr>
              <a:lnSpc>
                <a:spcPct val="150000"/>
              </a:lnSpc>
            </a:pPr>
            <a:r>
              <a:rPr lang="fr-FR" sz="1000" dirty="0" smtClean="0">
                <a:solidFill>
                  <a:prstClr val="black"/>
                </a:solidFill>
                <a:sym typeface="Wingdings"/>
              </a:rPr>
              <a:t>	 </a:t>
            </a:r>
            <a:r>
              <a:rPr lang="fr-FR" sz="1000" dirty="0">
                <a:solidFill>
                  <a:prstClr val="black"/>
                </a:solidFill>
                <a:sym typeface="Wingdings"/>
              </a:rPr>
              <a:t>  </a:t>
            </a:r>
            <a:r>
              <a:rPr lang="fr-FR" sz="1000" b="1" dirty="0" smtClean="0">
                <a:solidFill>
                  <a:prstClr val="black"/>
                </a:solidFill>
                <a:sym typeface="Wingdings"/>
              </a:rPr>
              <a:t>ADRESSE PROFESSIONNELLE</a:t>
            </a:r>
            <a:r>
              <a:rPr lang="fr-FR" sz="1000" dirty="0">
                <a:solidFill>
                  <a:prstClr val="black"/>
                </a:solidFill>
                <a:sym typeface="Wingdings"/>
              </a:rPr>
              <a:t>		  </a:t>
            </a:r>
            <a:r>
              <a:rPr lang="fr-FR" sz="1000" b="1" dirty="0" smtClean="0">
                <a:solidFill>
                  <a:prstClr val="black"/>
                </a:solidFill>
                <a:sym typeface="Wingdings"/>
              </a:rPr>
              <a:t>ADRESSE PERSONNELLE</a:t>
            </a:r>
            <a:endParaRPr lang="fr-FR" sz="1000" b="1" dirty="0">
              <a:solidFill>
                <a:prstClr val="black"/>
              </a:solidFill>
              <a:sym typeface="Wingdings"/>
            </a:endParaRPr>
          </a:p>
          <a:p>
            <a:pPr lvl="0">
              <a:lnSpc>
                <a:spcPct val="150000"/>
              </a:lnSpc>
            </a:pPr>
            <a:r>
              <a:rPr lang="fr-FR" sz="10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……………………………………………………………………………………………………………………………………………………………………………</a:t>
            </a:r>
          </a:p>
          <a:p>
            <a:pPr lvl="0">
              <a:lnSpc>
                <a:spcPct val="150000"/>
              </a:lnSpc>
            </a:pPr>
            <a:r>
              <a:rPr lang="fr-FR" sz="10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……………………………………………………………………………………………………………………………………………………………………………</a:t>
            </a:r>
            <a:endParaRPr lang="fr-FR" sz="1000" dirty="0">
              <a:solidFill>
                <a:schemeClr val="tx2">
                  <a:lumMod val="20000"/>
                  <a:lumOff val="80000"/>
                </a:schemeClr>
              </a:solidFill>
            </a:endParaRPr>
          </a:p>
          <a:p>
            <a:pPr>
              <a:lnSpc>
                <a:spcPct val="150000"/>
              </a:lnSpc>
            </a:pPr>
            <a:endParaRPr lang="fr-FR" sz="1000" b="1" dirty="0">
              <a:solidFill>
                <a:prstClr val="black"/>
              </a:solidFill>
            </a:endParaRPr>
          </a:p>
          <a:p>
            <a:pPr lvl="0">
              <a:lnSpc>
                <a:spcPct val="150000"/>
              </a:lnSpc>
            </a:pPr>
            <a:r>
              <a:rPr lang="fr-FR" sz="1000" b="1" dirty="0" smtClean="0">
                <a:solidFill>
                  <a:prstClr val="black"/>
                </a:solidFill>
              </a:rPr>
              <a:t>1.8       ADRESSE DE RESIDENCE EN FRANCE</a:t>
            </a:r>
          </a:p>
          <a:p>
            <a:pPr>
              <a:lnSpc>
                <a:spcPct val="150000"/>
              </a:lnSpc>
            </a:pPr>
            <a:r>
              <a:rPr lang="fr-FR" sz="10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……………………………………………………………………………………………………………………………………………………………………………</a:t>
            </a:r>
          </a:p>
          <a:p>
            <a:pPr>
              <a:lnSpc>
                <a:spcPct val="150000"/>
              </a:lnSpc>
            </a:pPr>
            <a:r>
              <a:rPr lang="fr-FR" sz="1000" b="1" dirty="0" smtClean="0">
                <a:solidFill>
                  <a:prstClr val="black"/>
                </a:solidFill>
              </a:rPr>
              <a:t>Téléphone</a:t>
            </a:r>
            <a:r>
              <a:rPr lang="fr-FR" sz="1000" dirty="0" smtClean="0">
                <a:solidFill>
                  <a:prstClr val="black"/>
                </a:solidFill>
              </a:rPr>
              <a:t> </a:t>
            </a:r>
            <a:r>
              <a:rPr lang="fr-FR" sz="1000" dirty="0">
                <a:solidFill>
                  <a:prstClr val="black"/>
                </a:solidFill>
              </a:rPr>
              <a:t>: </a:t>
            </a:r>
            <a:r>
              <a:rPr lang="fr-FR" sz="1000" dirty="0">
                <a:solidFill>
                  <a:srgbClr val="4F81BD">
                    <a:lumMod val="20000"/>
                    <a:lumOff val="80000"/>
                  </a:srgbClr>
                </a:solidFill>
              </a:rPr>
              <a:t>……………… ……………..</a:t>
            </a:r>
            <a:r>
              <a:rPr lang="fr-FR" sz="1000" dirty="0">
                <a:solidFill>
                  <a:prstClr val="black"/>
                </a:solidFill>
              </a:rPr>
              <a:t>  </a:t>
            </a:r>
            <a:r>
              <a:rPr lang="fr-FR" sz="1000" b="1" dirty="0">
                <a:solidFill>
                  <a:prstClr val="black"/>
                </a:solidFill>
              </a:rPr>
              <a:t>email</a:t>
            </a:r>
            <a:r>
              <a:rPr lang="fr-FR" sz="1000" dirty="0">
                <a:solidFill>
                  <a:prstClr val="black"/>
                </a:solidFill>
              </a:rPr>
              <a:t> : </a:t>
            </a:r>
            <a:r>
              <a:rPr lang="fr-FR" sz="1000" dirty="0">
                <a:solidFill>
                  <a:srgbClr val="4F81BD">
                    <a:lumMod val="20000"/>
                    <a:lumOff val="80000"/>
                  </a:srgbClr>
                </a:solidFill>
              </a:rPr>
              <a:t>………………………………………..</a:t>
            </a:r>
            <a:r>
              <a:rPr lang="fr-FR" sz="1000" b="1" dirty="0">
                <a:solidFill>
                  <a:prstClr val="black"/>
                </a:solidFill>
              </a:rPr>
              <a:t>@</a:t>
            </a:r>
            <a:r>
              <a:rPr lang="fr-FR" sz="1000" dirty="0">
                <a:solidFill>
                  <a:srgbClr val="4F81BD">
                    <a:lumMod val="20000"/>
                    <a:lumOff val="80000"/>
                  </a:srgbClr>
                </a:solidFill>
              </a:rPr>
              <a:t>.......................................</a:t>
            </a:r>
            <a:endParaRPr lang="fr-FR" sz="1000" dirty="0">
              <a:solidFill>
                <a:prstClr val="black"/>
              </a:solidFill>
            </a:endParaRPr>
          </a:p>
          <a:p>
            <a:pPr lvl="0">
              <a:lnSpc>
                <a:spcPct val="150000"/>
              </a:lnSpc>
            </a:pPr>
            <a:endParaRPr lang="fr-FR" sz="1000" dirty="0">
              <a:solidFill>
                <a:prstClr val="black"/>
              </a:solidFill>
            </a:endParaRPr>
          </a:p>
          <a:p>
            <a:pPr lvl="0">
              <a:lnSpc>
                <a:spcPct val="150000"/>
              </a:lnSpc>
            </a:pPr>
            <a:endParaRPr lang="fr-FR" sz="1000" dirty="0" smtClean="0">
              <a:solidFill>
                <a:prstClr val="black"/>
              </a:solidFill>
            </a:endParaRPr>
          </a:p>
          <a:p>
            <a:pPr lvl="0">
              <a:lnSpc>
                <a:spcPct val="150000"/>
              </a:lnSpc>
            </a:pPr>
            <a:endParaRPr lang="fr-FR" sz="1000" dirty="0">
              <a:solidFill>
                <a:prstClr val="black"/>
              </a:solidFill>
            </a:endParaRPr>
          </a:p>
          <a:p>
            <a:pPr lvl="0">
              <a:lnSpc>
                <a:spcPct val="200000"/>
              </a:lnSpc>
            </a:pPr>
            <a:endParaRPr lang="fr-FR" sz="1000" b="1" dirty="0" smtClean="0">
              <a:solidFill>
                <a:prstClr val="black"/>
              </a:solidFill>
            </a:endParaRPr>
          </a:p>
          <a:p>
            <a:pPr lvl="0">
              <a:lnSpc>
                <a:spcPct val="200000"/>
              </a:lnSpc>
            </a:pPr>
            <a:r>
              <a:rPr lang="fr-FR" sz="1000" b="1" dirty="0" smtClean="0">
                <a:solidFill>
                  <a:prstClr val="black"/>
                </a:solidFill>
              </a:rPr>
              <a:t>2.1</a:t>
            </a:r>
            <a:r>
              <a:rPr lang="fr-FR" sz="1000" dirty="0" smtClean="0">
                <a:solidFill>
                  <a:prstClr val="black"/>
                </a:solidFill>
              </a:rPr>
              <a:t>    </a:t>
            </a:r>
            <a:r>
              <a:rPr lang="fr-FR" sz="1000" b="1" cap="all" dirty="0" smtClean="0">
                <a:solidFill>
                  <a:prstClr val="black"/>
                </a:solidFill>
              </a:rPr>
              <a:t>Dénomination </a:t>
            </a:r>
            <a:r>
              <a:rPr lang="fr-FR" sz="1000" b="1" cap="all" dirty="0">
                <a:solidFill>
                  <a:prstClr val="black"/>
                </a:solidFill>
              </a:rPr>
              <a:t>sociale </a:t>
            </a:r>
            <a:r>
              <a:rPr lang="fr-FR" sz="1100" dirty="0">
                <a:solidFill>
                  <a:prstClr val="black"/>
                </a:solidFill>
              </a:rPr>
              <a:t>: </a:t>
            </a:r>
            <a:r>
              <a:rPr lang="fr-FR" sz="1000" dirty="0" smtClean="0">
                <a:solidFill>
                  <a:srgbClr val="4F81BD">
                    <a:lumMod val="20000"/>
                    <a:lumOff val="80000"/>
                  </a:srgbClr>
                </a:solidFill>
              </a:rPr>
              <a:t>………………………………………………………………………………………………………………………......</a:t>
            </a:r>
            <a:endParaRPr lang="fr-FR" sz="1000" dirty="0">
              <a:solidFill>
                <a:prstClr val="black"/>
              </a:solidFill>
            </a:endParaRPr>
          </a:p>
          <a:p>
            <a:pPr lvl="0">
              <a:lnSpc>
                <a:spcPct val="200000"/>
              </a:lnSpc>
            </a:pPr>
            <a:r>
              <a:rPr lang="fr-FR" sz="1000" b="1" dirty="0" smtClean="0">
                <a:solidFill>
                  <a:prstClr val="black"/>
                </a:solidFill>
              </a:rPr>
              <a:t>2.2    </a:t>
            </a:r>
            <a:r>
              <a:rPr lang="fr-FR" sz="1000" b="1" cap="all" dirty="0" smtClean="0">
                <a:solidFill>
                  <a:prstClr val="black"/>
                </a:solidFill>
              </a:rPr>
              <a:t>Nom du Représentant </a:t>
            </a:r>
            <a:r>
              <a:rPr lang="fr-FR" sz="1000" b="1" cap="all" dirty="0">
                <a:solidFill>
                  <a:prstClr val="black"/>
                </a:solidFill>
              </a:rPr>
              <a:t>légal </a:t>
            </a:r>
            <a:r>
              <a:rPr lang="fr-FR" sz="1000" dirty="0">
                <a:solidFill>
                  <a:prstClr val="black"/>
                </a:solidFill>
              </a:rPr>
              <a:t>: </a:t>
            </a:r>
            <a:r>
              <a:rPr lang="fr-FR" sz="1000" dirty="0" smtClean="0">
                <a:solidFill>
                  <a:srgbClr val="4F81BD">
                    <a:lumMod val="20000"/>
                    <a:lumOff val="80000"/>
                  </a:srgbClr>
                </a:solidFill>
              </a:rPr>
              <a:t>…………………………………………………………………………………………………………………</a:t>
            </a:r>
            <a:endParaRPr lang="fr-FR" sz="1000" dirty="0" smtClean="0">
              <a:solidFill>
                <a:prstClr val="black"/>
              </a:solidFill>
            </a:endParaRPr>
          </a:p>
          <a:p>
            <a:pPr lvl="0">
              <a:lnSpc>
                <a:spcPct val="200000"/>
              </a:lnSpc>
            </a:pPr>
            <a:r>
              <a:rPr lang="fr-FR" sz="1000" b="1" dirty="0" smtClean="0">
                <a:solidFill>
                  <a:prstClr val="black"/>
                </a:solidFill>
              </a:rPr>
              <a:t>2.3</a:t>
            </a:r>
            <a:r>
              <a:rPr lang="fr-FR" sz="1000" dirty="0" smtClean="0">
                <a:solidFill>
                  <a:prstClr val="black"/>
                </a:solidFill>
              </a:rPr>
              <a:t>    </a:t>
            </a:r>
            <a:r>
              <a:rPr lang="fr-FR" sz="1000" b="1" cap="all" dirty="0" smtClean="0">
                <a:solidFill>
                  <a:prstClr val="black"/>
                </a:solidFill>
              </a:rPr>
              <a:t>Adresse du siège social </a:t>
            </a:r>
            <a:r>
              <a:rPr lang="fr-FR" sz="1000" dirty="0" smtClean="0">
                <a:solidFill>
                  <a:prstClr val="black"/>
                </a:solidFill>
              </a:rPr>
              <a:t>: </a:t>
            </a:r>
            <a:r>
              <a:rPr lang="fr-FR" sz="1000" dirty="0" smtClean="0">
                <a:solidFill>
                  <a:srgbClr val="4F81BD">
                    <a:lumMod val="20000"/>
                    <a:lumOff val="80000"/>
                  </a:srgbClr>
                </a:solidFill>
              </a:rPr>
              <a:t>…………………………………………………………………………………………………………………………</a:t>
            </a:r>
            <a:endParaRPr lang="fr-FR" sz="1000" dirty="0" smtClean="0">
              <a:solidFill>
                <a:prstClr val="black"/>
              </a:solidFill>
            </a:endParaRPr>
          </a:p>
          <a:p>
            <a:pPr lvl="0">
              <a:lnSpc>
                <a:spcPct val="150000"/>
              </a:lnSpc>
            </a:pPr>
            <a:r>
              <a:rPr lang="fr-FR" sz="1000" dirty="0">
                <a:solidFill>
                  <a:srgbClr val="4F81BD">
                    <a:lumMod val="20000"/>
                    <a:lumOff val="80000"/>
                  </a:srgbClr>
                </a:solidFill>
              </a:rPr>
              <a:t>       </a:t>
            </a:r>
            <a:r>
              <a:rPr lang="fr-FR" sz="1000" b="1" dirty="0">
                <a:solidFill>
                  <a:srgbClr val="4F81BD">
                    <a:lumMod val="20000"/>
                    <a:lumOff val="80000"/>
                  </a:srgbClr>
                </a:solidFill>
              </a:rPr>
              <a:t> </a:t>
            </a:r>
            <a:r>
              <a:rPr lang="fr-FR" sz="1000" b="1" dirty="0" smtClean="0">
                <a:solidFill>
                  <a:srgbClr val="4F81BD">
                    <a:lumMod val="20000"/>
                    <a:lumOff val="80000"/>
                  </a:srgbClr>
                </a:solidFill>
              </a:rPr>
              <a:t>  </a:t>
            </a:r>
            <a:r>
              <a:rPr lang="fr-FR" sz="1000" b="1" dirty="0" smtClean="0"/>
              <a:t>Ville :   </a:t>
            </a:r>
            <a:r>
              <a:rPr lang="fr-FR" sz="1000" dirty="0" smtClean="0">
                <a:solidFill>
                  <a:srgbClr val="4F81BD">
                    <a:lumMod val="20000"/>
                    <a:lumOff val="80000"/>
                  </a:srgbClr>
                </a:solidFill>
              </a:rPr>
              <a:t>……………………………………………</a:t>
            </a:r>
            <a:r>
              <a:rPr lang="fr-FR" sz="1000" b="1" dirty="0" smtClean="0"/>
              <a:t> Pays: </a:t>
            </a:r>
            <a:r>
              <a:rPr lang="fr-FR" sz="1000" dirty="0" smtClean="0">
                <a:solidFill>
                  <a:srgbClr val="4F81BD">
                    <a:lumMod val="20000"/>
                    <a:lumOff val="80000"/>
                  </a:srgbClr>
                </a:solidFill>
              </a:rPr>
              <a:t>: ……………………………………………………………………………………………......</a:t>
            </a:r>
            <a:endParaRPr lang="fr-FR" sz="1000" dirty="0">
              <a:solidFill>
                <a:srgbClr val="4F81BD">
                  <a:lumMod val="20000"/>
                  <a:lumOff val="80000"/>
                </a:srgbClr>
              </a:solidFill>
            </a:endParaRPr>
          </a:p>
          <a:p>
            <a:pPr lvl="0">
              <a:lnSpc>
                <a:spcPct val="150000"/>
              </a:lnSpc>
            </a:pPr>
            <a:endParaRPr lang="fr-FR" sz="1000" dirty="0" smtClean="0">
              <a:solidFill>
                <a:prstClr val="black"/>
              </a:solidFill>
            </a:endParaRPr>
          </a:p>
          <a:p>
            <a:pPr lvl="0">
              <a:lnSpc>
                <a:spcPct val="150000"/>
              </a:lnSpc>
            </a:pPr>
            <a:r>
              <a:rPr lang="fr-FR" sz="1000" i="1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Cocher le code pays correspondant:          </a:t>
            </a:r>
            <a:endParaRPr lang="fr-FR" sz="1000" i="1" dirty="0">
              <a:solidFill>
                <a:schemeClr val="tx2">
                  <a:lumMod val="40000"/>
                  <a:lumOff val="60000"/>
                </a:schemeClr>
              </a:solidFill>
            </a:endParaRPr>
          </a:p>
          <a:p>
            <a:pPr lvl="0">
              <a:lnSpc>
                <a:spcPct val="150000"/>
              </a:lnSpc>
            </a:pPr>
            <a:endParaRPr lang="fr-FR" sz="1000" dirty="0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</a:pPr>
            <a:endParaRPr lang="fr-FR" sz="1000" dirty="0" smtClean="0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</a:pPr>
            <a:endParaRPr lang="fr-FR" sz="1000" dirty="0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</a:pPr>
            <a:endParaRPr lang="fr-FR" sz="1000" dirty="0" smtClean="0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</a:pPr>
            <a:endParaRPr lang="fr-FR" sz="1000" dirty="0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</a:pPr>
            <a:endParaRPr lang="fr-FR" sz="1000" dirty="0" smtClean="0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</a:pPr>
            <a:endParaRPr lang="fr-FR" sz="1000" b="1" dirty="0" smtClean="0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</a:pPr>
            <a:endParaRPr lang="fr-FR" sz="1000" b="1" dirty="0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</a:pPr>
            <a:r>
              <a:rPr lang="fr-FR" sz="1000" b="1" dirty="0" smtClean="0">
                <a:solidFill>
                  <a:prstClr val="black"/>
                </a:solidFill>
              </a:rPr>
              <a:t>2.4</a:t>
            </a:r>
            <a:r>
              <a:rPr lang="fr-FR" sz="1000" dirty="0" smtClean="0">
                <a:solidFill>
                  <a:prstClr val="black"/>
                </a:solidFill>
              </a:rPr>
              <a:t>    </a:t>
            </a:r>
            <a:r>
              <a:rPr lang="fr-FR" sz="1000" b="1" dirty="0" smtClean="0">
                <a:solidFill>
                  <a:prstClr val="black"/>
                </a:solidFill>
              </a:rPr>
              <a:t>Téléphone</a:t>
            </a:r>
            <a:r>
              <a:rPr lang="fr-FR" sz="1000" dirty="0" smtClean="0">
                <a:solidFill>
                  <a:prstClr val="black"/>
                </a:solidFill>
              </a:rPr>
              <a:t> </a:t>
            </a:r>
            <a:r>
              <a:rPr lang="fr-FR" sz="1000" dirty="0">
                <a:solidFill>
                  <a:prstClr val="black"/>
                </a:solidFill>
              </a:rPr>
              <a:t>: </a:t>
            </a:r>
            <a:r>
              <a:rPr lang="fr-FR" sz="1000" dirty="0">
                <a:solidFill>
                  <a:srgbClr val="4F81BD">
                    <a:lumMod val="20000"/>
                    <a:lumOff val="80000"/>
                  </a:srgbClr>
                </a:solidFill>
              </a:rPr>
              <a:t>……………… ……………..</a:t>
            </a:r>
            <a:r>
              <a:rPr lang="fr-FR" sz="1000" dirty="0">
                <a:solidFill>
                  <a:prstClr val="black"/>
                </a:solidFill>
              </a:rPr>
              <a:t> </a:t>
            </a:r>
            <a:r>
              <a:rPr lang="fr-FR" sz="1000" dirty="0" smtClean="0">
                <a:solidFill>
                  <a:prstClr val="black"/>
                </a:solidFill>
              </a:rPr>
              <a:t> </a:t>
            </a:r>
            <a:r>
              <a:rPr lang="fr-FR" sz="1000" b="1" dirty="0" smtClean="0">
                <a:solidFill>
                  <a:prstClr val="black"/>
                </a:solidFill>
              </a:rPr>
              <a:t>email</a:t>
            </a:r>
            <a:r>
              <a:rPr lang="fr-FR" sz="1000" dirty="0" smtClean="0">
                <a:solidFill>
                  <a:prstClr val="black"/>
                </a:solidFill>
              </a:rPr>
              <a:t> </a:t>
            </a:r>
            <a:r>
              <a:rPr lang="fr-FR" sz="1000" dirty="0">
                <a:solidFill>
                  <a:prstClr val="black"/>
                </a:solidFill>
              </a:rPr>
              <a:t>: </a:t>
            </a:r>
            <a:r>
              <a:rPr lang="fr-FR" sz="1000" dirty="0" smtClean="0">
                <a:solidFill>
                  <a:srgbClr val="4F81BD">
                    <a:lumMod val="20000"/>
                    <a:lumOff val="80000"/>
                  </a:srgbClr>
                </a:solidFill>
              </a:rPr>
              <a:t>………………………………………..</a:t>
            </a:r>
            <a:r>
              <a:rPr lang="fr-FR" sz="1000" b="1" dirty="0" smtClean="0">
                <a:solidFill>
                  <a:prstClr val="black"/>
                </a:solidFill>
              </a:rPr>
              <a:t>@</a:t>
            </a:r>
            <a:r>
              <a:rPr lang="fr-FR" sz="1000" dirty="0" smtClean="0">
                <a:solidFill>
                  <a:srgbClr val="4F81BD">
                    <a:lumMod val="20000"/>
                    <a:lumOff val="80000"/>
                  </a:srgbClr>
                </a:solidFill>
              </a:rPr>
              <a:t>.......................................</a:t>
            </a:r>
            <a:endParaRPr lang="fr-FR" sz="1000" dirty="0">
              <a:solidFill>
                <a:prstClr val="black"/>
              </a:solidFill>
            </a:endParaRPr>
          </a:p>
          <a:p>
            <a:pPr lvl="0">
              <a:lnSpc>
                <a:spcPct val="150000"/>
              </a:lnSpc>
            </a:pPr>
            <a:endParaRPr lang="fr-FR" sz="1000" dirty="0" smtClean="0">
              <a:solidFill>
                <a:prstClr val="black"/>
              </a:solidFill>
            </a:endParaRPr>
          </a:p>
          <a:p>
            <a:pPr lvl="0">
              <a:lnSpc>
                <a:spcPct val="150000"/>
              </a:lnSpc>
            </a:pPr>
            <a:r>
              <a:rPr lang="fr-FR" sz="1000" b="1" dirty="0" smtClean="0">
                <a:solidFill>
                  <a:prstClr val="black"/>
                </a:solidFill>
              </a:rPr>
              <a:t>2.5    INFORMATIONS SUR LE VETERINAIRE EXERCANT POUR LE COMPTE DE LA PERSONNE MORALE EN FRANCE</a:t>
            </a:r>
          </a:p>
          <a:p>
            <a:pPr lvl="0">
              <a:lnSpc>
                <a:spcPct val="150000"/>
              </a:lnSpc>
            </a:pPr>
            <a:r>
              <a:rPr lang="fr-FR" sz="1000" b="1" dirty="0">
                <a:solidFill>
                  <a:prstClr val="black"/>
                </a:solidFill>
              </a:rPr>
              <a:t> </a:t>
            </a:r>
            <a:r>
              <a:rPr lang="fr-FR" sz="1000" b="1" dirty="0" smtClean="0">
                <a:solidFill>
                  <a:prstClr val="black"/>
                </a:solidFill>
              </a:rPr>
              <a:t>           </a:t>
            </a:r>
            <a:r>
              <a:rPr lang="fr-FR" sz="1000" b="1" dirty="0" smtClean="0">
                <a:solidFill>
                  <a:schemeClr val="tx2"/>
                </a:solidFill>
              </a:rPr>
              <a:t>2.5.1  Nom du vétérinaire exerçant en France pour le compte de la société:</a:t>
            </a:r>
            <a:r>
              <a:rPr lang="fr-FR" sz="1000" dirty="0" smtClean="0">
                <a:solidFill>
                  <a:schemeClr val="tx2"/>
                </a:solidFill>
              </a:rPr>
              <a:t>……………………………………………</a:t>
            </a:r>
            <a:endParaRPr lang="fr-FR" sz="1000" b="1" dirty="0" smtClean="0">
              <a:solidFill>
                <a:schemeClr val="tx2"/>
              </a:solidFill>
            </a:endParaRPr>
          </a:p>
          <a:p>
            <a:pPr lvl="0">
              <a:lnSpc>
                <a:spcPct val="150000"/>
              </a:lnSpc>
            </a:pPr>
            <a:r>
              <a:rPr lang="fr-FR" sz="1000" b="1" dirty="0" smtClean="0">
                <a:solidFill>
                  <a:prstClr val="black"/>
                </a:solidFill>
              </a:rPr>
              <a:t>            </a:t>
            </a:r>
            <a:r>
              <a:rPr lang="fr-FR" sz="1000" b="1" dirty="0" smtClean="0">
                <a:solidFill>
                  <a:schemeClr val="tx2"/>
                </a:solidFill>
              </a:rPr>
              <a:t>2.5.2  Lien avec la personne morale :</a:t>
            </a:r>
            <a:r>
              <a:rPr lang="fr-FR" sz="1000" dirty="0" smtClean="0">
                <a:solidFill>
                  <a:schemeClr val="tx2"/>
                </a:solidFill>
              </a:rPr>
              <a:t>……………………………………………………………………………………………………………</a:t>
            </a:r>
          </a:p>
          <a:p>
            <a:pPr lvl="0" algn="just">
              <a:lnSpc>
                <a:spcPct val="150000"/>
              </a:lnSpc>
            </a:pPr>
            <a:r>
              <a:rPr lang="fr-FR" sz="1000" b="1" dirty="0" smtClean="0">
                <a:solidFill>
                  <a:srgbClr val="4F81BD">
                    <a:lumMod val="20000"/>
                    <a:lumOff val="80000"/>
                  </a:srgbClr>
                </a:solidFill>
              </a:rPr>
              <a:t>            </a:t>
            </a:r>
            <a:r>
              <a:rPr lang="fr-FR" sz="1000" b="1" dirty="0" smtClean="0">
                <a:solidFill>
                  <a:schemeClr val="tx2"/>
                </a:solidFill>
              </a:rPr>
              <a:t>2.5.3  Compléter les points </a:t>
            </a:r>
            <a:r>
              <a:rPr lang="fr-FR" sz="1000" b="1" dirty="0">
                <a:solidFill>
                  <a:schemeClr val="tx2"/>
                </a:solidFill>
              </a:rPr>
              <a:t>1.1 à </a:t>
            </a:r>
            <a:r>
              <a:rPr lang="fr-FR" sz="1000" b="1" dirty="0" smtClean="0">
                <a:solidFill>
                  <a:schemeClr val="tx2"/>
                </a:solidFill>
              </a:rPr>
              <a:t>1.8 concernant </a:t>
            </a:r>
            <a:r>
              <a:rPr lang="fr-FR" sz="1000" b="1" dirty="0">
                <a:solidFill>
                  <a:schemeClr val="tx2"/>
                </a:solidFill>
              </a:rPr>
              <a:t>l’identité </a:t>
            </a:r>
            <a:r>
              <a:rPr lang="fr-FR" sz="1000" b="1" dirty="0" smtClean="0">
                <a:solidFill>
                  <a:schemeClr val="tx2"/>
                </a:solidFill>
              </a:rPr>
              <a:t>du vétérinaire nommé ci-dessus.</a:t>
            </a:r>
            <a:endParaRPr lang="fr-FR" sz="1000" dirty="0">
              <a:solidFill>
                <a:schemeClr val="tx2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5517" y="4932040"/>
            <a:ext cx="4934958" cy="1562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3917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204488" y="969859"/>
            <a:ext cx="6320856" cy="7363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fr-FR" sz="1100" b="1" dirty="0" smtClean="0"/>
          </a:p>
          <a:p>
            <a:pPr>
              <a:lnSpc>
                <a:spcPct val="150000"/>
              </a:lnSpc>
            </a:pPr>
            <a:r>
              <a:rPr lang="fr-FR" sz="1100" b="1" dirty="0" smtClean="0"/>
              <a:t>3.1 DANS QUEL ETAT-MEMBRE ETES-VOUS LEGALEMENT ETABLI ? </a:t>
            </a:r>
            <a:r>
              <a:rPr lang="fr-FR" sz="11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……………………………………………………………………………………………………………………………………………………………………….</a:t>
            </a:r>
          </a:p>
          <a:p>
            <a:pPr algn="just">
              <a:lnSpc>
                <a:spcPct val="150000"/>
              </a:lnSpc>
            </a:pPr>
            <a:r>
              <a:rPr lang="fr-FR" sz="1000" dirty="0"/>
              <a:t>L’Etat-membre d’établissement est celui sur le territoire duquel le prestataire </a:t>
            </a:r>
            <a:r>
              <a:rPr lang="fr-FR" sz="1000" dirty="0" smtClean="0"/>
              <a:t>de services </a:t>
            </a:r>
            <a:r>
              <a:rPr lang="fr-FR" sz="1000" dirty="0"/>
              <a:t>exerce effectivement son activité pour une durée indéterminée et au moyen d’une infrastructure stable à partir de laquelle la fourniture de services est réellement assurée.</a:t>
            </a:r>
          </a:p>
          <a:p>
            <a:pPr>
              <a:lnSpc>
                <a:spcPct val="150000"/>
              </a:lnSpc>
            </a:pPr>
            <a:r>
              <a:rPr lang="fr-FR" sz="1000" i="1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Cocher le code pays correspondant :</a:t>
            </a:r>
          </a:p>
          <a:p>
            <a:pPr>
              <a:lnSpc>
                <a:spcPct val="150000"/>
              </a:lnSpc>
            </a:pPr>
            <a:endParaRPr lang="fr-FR" sz="1000" dirty="0"/>
          </a:p>
          <a:p>
            <a:pPr>
              <a:lnSpc>
                <a:spcPct val="150000"/>
              </a:lnSpc>
            </a:pPr>
            <a:endParaRPr lang="fr-FR" sz="1000" dirty="0" smtClean="0"/>
          </a:p>
          <a:p>
            <a:pPr>
              <a:lnSpc>
                <a:spcPct val="150000"/>
              </a:lnSpc>
            </a:pPr>
            <a:endParaRPr lang="fr-FR" sz="1000" dirty="0"/>
          </a:p>
          <a:p>
            <a:pPr>
              <a:lnSpc>
                <a:spcPct val="150000"/>
              </a:lnSpc>
            </a:pPr>
            <a:endParaRPr lang="fr-FR" sz="1000" dirty="0" smtClean="0"/>
          </a:p>
          <a:p>
            <a:pPr>
              <a:lnSpc>
                <a:spcPct val="150000"/>
              </a:lnSpc>
            </a:pPr>
            <a:endParaRPr lang="fr-FR" sz="1000" dirty="0" smtClean="0"/>
          </a:p>
          <a:p>
            <a:pPr>
              <a:lnSpc>
                <a:spcPct val="150000"/>
              </a:lnSpc>
            </a:pPr>
            <a:endParaRPr lang="fr-FR" sz="1000" dirty="0"/>
          </a:p>
          <a:p>
            <a:pPr>
              <a:lnSpc>
                <a:spcPct val="150000"/>
              </a:lnSpc>
            </a:pPr>
            <a:endParaRPr lang="fr-FR" sz="1000" dirty="0" smtClean="0"/>
          </a:p>
          <a:p>
            <a:pPr>
              <a:lnSpc>
                <a:spcPct val="150000"/>
              </a:lnSpc>
            </a:pPr>
            <a:endParaRPr lang="fr-FR" sz="1000" dirty="0" smtClean="0"/>
          </a:p>
          <a:p>
            <a:pPr>
              <a:lnSpc>
                <a:spcPct val="150000"/>
              </a:lnSpc>
            </a:pPr>
            <a:r>
              <a:rPr lang="fr-FR" sz="1000" b="1" dirty="0" smtClean="0"/>
              <a:t>3.2</a:t>
            </a:r>
            <a:r>
              <a:rPr lang="fr-FR" sz="1100" b="1" dirty="0" smtClean="0"/>
              <a:t>   </a:t>
            </a:r>
            <a:r>
              <a:rPr lang="fr-FR" sz="1000" b="1" dirty="0" smtClean="0"/>
              <a:t>MERCI DE PRECISER VOTRE ADRESSE PROFESSIONNELLE DANS CET ETAT-MEMBRE </a:t>
            </a:r>
            <a:endParaRPr lang="fr-FR" sz="1000" b="1" dirty="0"/>
          </a:p>
          <a:p>
            <a:pPr>
              <a:lnSpc>
                <a:spcPct val="150000"/>
              </a:lnSpc>
            </a:pPr>
            <a:r>
              <a:rPr lang="fr-FR" sz="10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………………………………………………………………………………………………………………………………………………………………………………………....................................................................................................................................................................................................</a:t>
            </a:r>
            <a:endParaRPr lang="fr-FR" sz="1000" dirty="0" smtClean="0"/>
          </a:p>
          <a:p>
            <a:pPr>
              <a:lnSpc>
                <a:spcPct val="150000"/>
              </a:lnSpc>
            </a:pPr>
            <a:endParaRPr lang="fr-FR" sz="1000" dirty="0" smtClean="0"/>
          </a:p>
          <a:p>
            <a:pPr>
              <a:lnSpc>
                <a:spcPct val="150000"/>
              </a:lnSpc>
            </a:pPr>
            <a:r>
              <a:rPr lang="fr-FR" sz="1000" b="1" dirty="0" smtClean="0"/>
              <a:t>3.3    Nom et adresse de l’organisme professionnel représentant la profession vétérinaire dans votre Etat-membre d’établissement:</a:t>
            </a:r>
            <a:r>
              <a:rPr lang="fr-FR" sz="10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………………………………………………………………………………………………………………………………………………………………</a:t>
            </a:r>
            <a:endParaRPr lang="fr-FR" sz="1000" b="1" dirty="0" smtClean="0"/>
          </a:p>
          <a:p>
            <a:pPr lvl="0">
              <a:lnSpc>
                <a:spcPct val="150000"/>
              </a:lnSpc>
            </a:pPr>
            <a:r>
              <a:rPr lang="fr-FR" sz="10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……………………………………………………………………………………………………………………………………………………………………………………………………......................................................................................................................................................................................</a:t>
            </a:r>
          </a:p>
          <a:p>
            <a:pPr lvl="0">
              <a:lnSpc>
                <a:spcPct val="150000"/>
              </a:lnSpc>
            </a:pPr>
            <a:r>
              <a:rPr lang="fr-FR" sz="1000" b="1" dirty="0" smtClean="0">
                <a:solidFill>
                  <a:prstClr val="black"/>
                </a:solidFill>
              </a:rPr>
              <a:t>Numéro d’inscription ou d’enregistrement auprès de cet organisme </a:t>
            </a:r>
            <a:r>
              <a:rPr lang="fr-FR" sz="1000" dirty="0" smtClean="0">
                <a:solidFill>
                  <a:prstClr val="black"/>
                </a:solidFill>
              </a:rPr>
              <a:t>:  </a:t>
            </a:r>
            <a:r>
              <a:rPr lang="fr-FR" sz="10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…………………………………………………………………………</a:t>
            </a:r>
          </a:p>
          <a:p>
            <a:pPr>
              <a:lnSpc>
                <a:spcPct val="150000"/>
              </a:lnSpc>
            </a:pPr>
            <a:endParaRPr lang="fr-FR" sz="1000" b="1" dirty="0">
              <a:solidFill>
                <a:schemeClr val="accent1"/>
              </a:solidFill>
            </a:endParaRPr>
          </a:p>
          <a:p>
            <a:pPr>
              <a:lnSpc>
                <a:spcPct val="150000"/>
              </a:lnSpc>
            </a:pPr>
            <a:r>
              <a:rPr lang="fr-FR" sz="1000" b="1" dirty="0" smtClean="0"/>
              <a:t>3.4     NATURE DES ACTIVITES VETERINAIRES EXERCEES DANS L’ETAT MEMBRE D’ETABLISSEMENT</a:t>
            </a:r>
          </a:p>
          <a:p>
            <a:pPr>
              <a:lnSpc>
                <a:spcPct val="150000"/>
              </a:lnSpc>
            </a:pPr>
            <a:r>
              <a:rPr lang="fr-FR" sz="10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…………………………………………………………………………………………………………………………………………………………………………………………</a:t>
            </a:r>
            <a:endParaRPr lang="fr-FR" sz="1000" dirty="0" smtClean="0">
              <a:sym typeface="Wingdings"/>
            </a:endParaRPr>
          </a:p>
          <a:p>
            <a:pPr>
              <a:lnSpc>
                <a:spcPct val="150000"/>
              </a:lnSpc>
            </a:pPr>
            <a:r>
              <a:rPr lang="fr-FR" sz="10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</a:t>
            </a:r>
            <a:endParaRPr lang="fr-FR" sz="1000" dirty="0">
              <a:sym typeface="Wingdings"/>
            </a:endParaRPr>
          </a:p>
          <a:p>
            <a:pPr>
              <a:lnSpc>
                <a:spcPct val="150000"/>
              </a:lnSpc>
            </a:pPr>
            <a:r>
              <a:rPr lang="fr-FR" sz="1000" dirty="0"/>
              <a:t>	</a:t>
            </a:r>
            <a:endParaRPr lang="fr-FR" sz="1000" dirty="0" smtClean="0">
              <a:sym typeface="Wingding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8640" y="807839"/>
            <a:ext cx="6480720" cy="808464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 flipV="1">
            <a:off x="194963" y="323528"/>
            <a:ext cx="6480720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ZoneTexte 1"/>
          <p:cNvSpPr txBox="1"/>
          <p:nvPr/>
        </p:nvSpPr>
        <p:spPr>
          <a:xfrm>
            <a:off x="188641" y="323528"/>
            <a:ext cx="63908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>
              <a:buAutoNum type="arabicPeriod" startAt="3"/>
            </a:pPr>
            <a:r>
              <a:rPr lang="fr-FR" sz="1600" dirty="0" smtClean="0">
                <a:solidFill>
                  <a:prstClr val="white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EXERCICE DE LA PROFESSION VETERINAIRE </a:t>
            </a:r>
          </a:p>
          <a:p>
            <a:pPr algn="ctr"/>
            <a:r>
              <a:rPr lang="fr-FR" sz="1600" dirty="0" smtClean="0">
                <a:solidFill>
                  <a:prstClr val="white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DANS L’ ETAT-MEMBRE DANS LEQUEL VOUS ETES ETABLI</a:t>
            </a:r>
            <a:endParaRPr lang="fr-FR" sz="14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7437" y="2771800"/>
            <a:ext cx="4934958" cy="1562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362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7"/>
          <p:cNvSpPr txBox="1"/>
          <p:nvPr/>
        </p:nvSpPr>
        <p:spPr>
          <a:xfrm>
            <a:off x="251540" y="807839"/>
            <a:ext cx="62646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1 – Présentation de l’entreprise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251540" y="187251"/>
            <a:ext cx="641782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ctr">
              <a:buFontTx/>
              <a:buAutoNum type="arabicPeriod" startAt="3"/>
            </a:pPr>
            <a:endParaRPr lang="fr-FR" sz="1600" dirty="0" smtClean="0">
              <a:solidFill>
                <a:prstClr val="white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L="342900" lvl="0" indent="-342900" algn="ctr">
              <a:buFontTx/>
              <a:buAutoNum type="arabicPeriod" startAt="3"/>
            </a:pPr>
            <a:endParaRPr lang="fr-FR" sz="1600" dirty="0" smtClean="0">
              <a:solidFill>
                <a:prstClr val="white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L="342900" lvl="0" indent="-342900" algn="ctr">
              <a:buFontTx/>
              <a:buAutoNum type="arabicPeriod" startAt="3"/>
            </a:pPr>
            <a:r>
              <a:rPr lang="fr-FR" sz="1600" dirty="0" smtClean="0">
                <a:solidFill>
                  <a:prstClr val="white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endParaRPr lang="fr-FR" sz="1600" dirty="0">
              <a:solidFill>
                <a:prstClr val="white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lvl="0" algn="ctr"/>
            <a:r>
              <a:rPr lang="fr-FR" sz="1600" dirty="0">
                <a:solidFill>
                  <a:prstClr val="white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DANS L’ ETAT-MEMBRE DANS LEQUEL VOUS ETES ETABLI</a:t>
            </a:r>
            <a:endParaRPr lang="fr-FR" sz="1400" b="1" dirty="0">
              <a:solidFill>
                <a:prstClr val="white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70199" y="187251"/>
            <a:ext cx="6457247" cy="8620822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fr-FR" sz="1000" dirty="0"/>
          </a:p>
          <a:p>
            <a:pPr>
              <a:lnSpc>
                <a:spcPct val="150000"/>
              </a:lnSpc>
            </a:pPr>
            <a:r>
              <a:rPr lang="fr-FR" sz="10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…</a:t>
            </a:r>
          </a:p>
          <a:p>
            <a:pPr>
              <a:lnSpc>
                <a:spcPct val="150000"/>
              </a:lnSpc>
            </a:pPr>
            <a:r>
              <a:rPr lang="fr-FR" sz="1000" b="1" dirty="0" smtClean="0">
                <a:solidFill>
                  <a:schemeClr val="tx2"/>
                </a:solidFill>
              </a:rPr>
              <a:t>4.1   Merci d’indiquer pour chacune de vos interventions la période, le lieu d’exercice et la nature des activités vétérinaires exercées en France  </a:t>
            </a:r>
            <a:r>
              <a:rPr lang="fr-FR" sz="1000" b="1" dirty="0" smtClean="0"/>
              <a:t>:</a:t>
            </a:r>
          </a:p>
          <a:p>
            <a:pPr marL="914400" indent="-457200">
              <a:lnSpc>
                <a:spcPts val="1195"/>
              </a:lnSpc>
              <a:spcBef>
                <a:spcPts val="405"/>
              </a:spcBef>
              <a:spcAft>
                <a:spcPts val="0"/>
              </a:spcAft>
            </a:pPr>
            <a:r>
              <a:rPr lang="fr-FR" sz="1000" b="1" dirty="0" smtClean="0">
                <a:latin typeface="Times New Roman"/>
                <a:ea typeface="Times New Roman"/>
                <a:cs typeface="Times New Roman"/>
              </a:rPr>
              <a:t>Du </a:t>
            </a:r>
            <a:r>
              <a:rPr lang="fr-FR" sz="1000" b="1" dirty="0">
                <a:latin typeface="Times New Roman"/>
                <a:ea typeface="Times New Roman"/>
                <a:cs typeface="Times New Roman"/>
              </a:rPr>
              <a:t>	</a:t>
            </a:r>
            <a:r>
              <a:rPr lang="fr-FR" sz="1200" b="1" dirty="0">
                <a:latin typeface="Times New Roman"/>
                <a:ea typeface="Times New Roman"/>
                <a:cs typeface="Times New Roman"/>
              </a:rPr>
              <a:t>..    /..   /..</a:t>
            </a:r>
            <a:r>
              <a:rPr lang="fr-FR" sz="1000" b="1" dirty="0">
                <a:latin typeface="Times New Roman"/>
                <a:ea typeface="Times New Roman"/>
                <a:cs typeface="Times New Roman"/>
              </a:rPr>
              <a:t> 		au 	</a:t>
            </a:r>
            <a:r>
              <a:rPr lang="fr-FR" sz="1200" b="1" dirty="0">
                <a:latin typeface="Times New Roman"/>
                <a:ea typeface="Times New Roman"/>
                <a:cs typeface="Times New Roman"/>
              </a:rPr>
              <a:t>..   /..   /.. </a:t>
            </a:r>
            <a:endParaRPr lang="fr-FR" sz="1000" dirty="0">
              <a:ea typeface="Calibri"/>
              <a:cs typeface="Times New Roman"/>
            </a:endParaRPr>
          </a:p>
          <a:p>
            <a:pPr marL="914400" indent="-457200">
              <a:lnSpc>
                <a:spcPts val="1195"/>
              </a:lnSpc>
              <a:spcBef>
                <a:spcPts val="405"/>
              </a:spcBef>
              <a:spcAft>
                <a:spcPts val="0"/>
              </a:spcAft>
            </a:pPr>
            <a:r>
              <a:rPr lang="fr-FR" sz="1000" b="1" dirty="0" smtClean="0">
                <a:latin typeface="Times New Roman"/>
                <a:ea typeface="Times New Roman"/>
                <a:cs typeface="Times New Roman"/>
              </a:rPr>
              <a:t>Adresse</a:t>
            </a:r>
            <a:r>
              <a:rPr lang="fr-FR" sz="1000" b="1" dirty="0">
                <a:latin typeface="Times New Roman"/>
                <a:ea typeface="Times New Roman"/>
                <a:cs typeface="Times New Roman"/>
              </a:rPr>
              <a:t> </a:t>
            </a:r>
            <a:r>
              <a:rPr lang="fr-FR" sz="1000" b="1" dirty="0" smtClean="0">
                <a:latin typeface="Times New Roman"/>
                <a:ea typeface="Times New Roman"/>
                <a:cs typeface="Times New Roman"/>
              </a:rPr>
              <a:t>:     </a:t>
            </a:r>
            <a:r>
              <a:rPr lang="fr-FR" sz="10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……………………………………………………………………………………………………………………………………………………......</a:t>
            </a:r>
            <a:endParaRPr lang="fr-FR" sz="10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  <a:p>
            <a:pPr marL="914400" indent="-457200">
              <a:lnSpc>
                <a:spcPts val="1195"/>
              </a:lnSpc>
              <a:spcBef>
                <a:spcPts val="405"/>
              </a:spcBef>
              <a:spcAft>
                <a:spcPts val="0"/>
              </a:spcAft>
            </a:pPr>
            <a:r>
              <a:rPr lang="fr-FR" sz="1000" b="1" dirty="0">
                <a:latin typeface="Times New Roman"/>
                <a:ea typeface="Times New Roman"/>
                <a:cs typeface="Times New Roman"/>
              </a:rPr>
              <a:t> </a:t>
            </a:r>
            <a:r>
              <a:rPr lang="fr-FR" sz="10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……………………………………………………………………………………………………………………………………………………………………………</a:t>
            </a:r>
            <a:endParaRPr lang="fr-FR" sz="1000" dirty="0">
              <a:ea typeface="Calibri"/>
              <a:cs typeface="Times New Roman"/>
            </a:endParaRPr>
          </a:p>
          <a:p>
            <a:pPr marL="914400" indent="-457200">
              <a:lnSpc>
                <a:spcPts val="1195"/>
              </a:lnSpc>
              <a:spcBef>
                <a:spcPts val="405"/>
              </a:spcBef>
              <a:spcAft>
                <a:spcPts val="0"/>
              </a:spcAft>
            </a:pPr>
            <a:r>
              <a:rPr lang="fr-FR" sz="1000" b="1" dirty="0" smtClean="0">
                <a:latin typeface="Times New Roman"/>
                <a:ea typeface="Times New Roman"/>
                <a:cs typeface="Times New Roman"/>
              </a:rPr>
              <a:t>N</a:t>
            </a:r>
            <a:r>
              <a:rPr lang="fr-FR" sz="1000" b="1" dirty="0" smtClean="0"/>
              <a:t>ature </a:t>
            </a:r>
            <a:r>
              <a:rPr lang="fr-FR" sz="1000" b="1" dirty="0"/>
              <a:t>des activités vétérinaires </a:t>
            </a:r>
            <a:r>
              <a:rPr lang="fr-FR" sz="10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:   …………………………………………………………………………………………………………………..</a:t>
            </a:r>
          </a:p>
          <a:p>
            <a:pPr marL="914400" indent="-457200">
              <a:lnSpc>
                <a:spcPts val="1195"/>
              </a:lnSpc>
              <a:spcBef>
                <a:spcPts val="405"/>
              </a:spcBef>
            </a:pPr>
            <a:r>
              <a:rPr lang="fr-FR" sz="10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…………………………………………………………………………………………………………………………………………………………………………….</a:t>
            </a:r>
            <a:endParaRPr lang="fr-FR" sz="1000" dirty="0"/>
          </a:p>
          <a:p>
            <a:pPr marL="914400" indent="-457200">
              <a:lnSpc>
                <a:spcPts val="1195"/>
              </a:lnSpc>
              <a:spcBef>
                <a:spcPts val="405"/>
              </a:spcBef>
              <a:spcAft>
                <a:spcPts val="0"/>
              </a:spcAft>
            </a:pPr>
            <a:endParaRPr lang="fr-FR" sz="1000" b="1" dirty="0" smtClean="0">
              <a:latin typeface="Times New Roman"/>
              <a:ea typeface="Times New Roman"/>
              <a:cs typeface="Times New Roman"/>
            </a:endParaRPr>
          </a:p>
          <a:p>
            <a:pPr marL="914400" indent="-457200">
              <a:lnSpc>
                <a:spcPts val="1195"/>
              </a:lnSpc>
              <a:spcBef>
                <a:spcPts val="405"/>
              </a:spcBef>
              <a:spcAft>
                <a:spcPts val="0"/>
              </a:spcAft>
            </a:pPr>
            <a:r>
              <a:rPr lang="fr-FR" sz="1000" b="1" dirty="0" smtClean="0">
                <a:latin typeface="Times New Roman"/>
                <a:ea typeface="Times New Roman"/>
                <a:cs typeface="Times New Roman"/>
              </a:rPr>
              <a:t>Du </a:t>
            </a:r>
            <a:r>
              <a:rPr lang="fr-FR" sz="1000" b="1" dirty="0">
                <a:latin typeface="Times New Roman"/>
                <a:ea typeface="Times New Roman"/>
                <a:cs typeface="Times New Roman"/>
              </a:rPr>
              <a:t>	</a:t>
            </a:r>
            <a:r>
              <a:rPr lang="fr-FR" sz="1200" b="1" dirty="0">
                <a:latin typeface="Times New Roman"/>
                <a:ea typeface="Times New Roman"/>
                <a:cs typeface="Times New Roman"/>
              </a:rPr>
              <a:t>..    /..   /..</a:t>
            </a:r>
            <a:r>
              <a:rPr lang="fr-FR" sz="1000" b="1" dirty="0">
                <a:latin typeface="Times New Roman"/>
                <a:ea typeface="Times New Roman"/>
                <a:cs typeface="Times New Roman"/>
              </a:rPr>
              <a:t> 		au 	</a:t>
            </a:r>
            <a:r>
              <a:rPr lang="fr-FR" sz="1200" b="1" dirty="0">
                <a:latin typeface="Times New Roman"/>
                <a:ea typeface="Times New Roman"/>
                <a:cs typeface="Times New Roman"/>
              </a:rPr>
              <a:t>..   /..   /.. </a:t>
            </a:r>
            <a:endParaRPr lang="fr-FR" sz="1000" dirty="0">
              <a:ea typeface="Calibri"/>
              <a:cs typeface="Times New Roman"/>
            </a:endParaRPr>
          </a:p>
          <a:p>
            <a:pPr marL="914400" indent="-457200">
              <a:lnSpc>
                <a:spcPts val="1195"/>
              </a:lnSpc>
              <a:spcBef>
                <a:spcPts val="405"/>
              </a:spcBef>
              <a:spcAft>
                <a:spcPts val="0"/>
              </a:spcAft>
            </a:pPr>
            <a:r>
              <a:rPr lang="fr-FR" sz="1000" b="1" dirty="0">
                <a:latin typeface="Times New Roman"/>
                <a:ea typeface="Times New Roman"/>
                <a:cs typeface="Times New Roman"/>
              </a:rPr>
              <a:t>Adresse :     </a:t>
            </a:r>
            <a:r>
              <a:rPr lang="fr-FR" sz="10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………………………………………………………………………………………………………………………………………………………...</a:t>
            </a:r>
            <a:endParaRPr lang="fr-FR" sz="10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  <a:p>
            <a:pPr marL="914400" indent="-457200">
              <a:lnSpc>
                <a:spcPts val="1195"/>
              </a:lnSpc>
              <a:spcBef>
                <a:spcPts val="405"/>
              </a:spcBef>
              <a:spcAft>
                <a:spcPts val="0"/>
              </a:spcAft>
            </a:pPr>
            <a:r>
              <a:rPr lang="fr-FR" sz="1000" b="1" dirty="0">
                <a:latin typeface="Times New Roman"/>
                <a:ea typeface="Times New Roman"/>
                <a:cs typeface="Times New Roman"/>
              </a:rPr>
              <a:t> </a:t>
            </a:r>
            <a:r>
              <a:rPr lang="fr-FR" sz="10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………………………………………………………………………………………………………………………………………………………………………………</a:t>
            </a:r>
            <a:endParaRPr lang="fr-FR" sz="1000" dirty="0">
              <a:ea typeface="Calibri"/>
              <a:cs typeface="Times New Roman"/>
            </a:endParaRPr>
          </a:p>
          <a:p>
            <a:pPr marL="914400" indent="-457200">
              <a:lnSpc>
                <a:spcPts val="1195"/>
              </a:lnSpc>
              <a:spcBef>
                <a:spcPts val="405"/>
              </a:spcBef>
              <a:spcAft>
                <a:spcPts val="0"/>
              </a:spcAft>
            </a:pPr>
            <a:r>
              <a:rPr lang="fr-FR" sz="1000" b="1" dirty="0">
                <a:latin typeface="Times New Roman"/>
                <a:ea typeface="Times New Roman"/>
                <a:cs typeface="Times New Roman"/>
              </a:rPr>
              <a:t>N</a:t>
            </a:r>
            <a:r>
              <a:rPr lang="fr-FR" sz="1000" b="1" dirty="0"/>
              <a:t>ature des activités vétérinaires </a:t>
            </a:r>
            <a:r>
              <a:rPr lang="fr-FR" sz="10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:   …………………………………………………………………………………………………………………..</a:t>
            </a:r>
          </a:p>
          <a:p>
            <a:pPr marL="914400" indent="-457200">
              <a:lnSpc>
                <a:spcPts val="1195"/>
              </a:lnSpc>
              <a:spcBef>
                <a:spcPts val="405"/>
              </a:spcBef>
            </a:pPr>
            <a:r>
              <a:rPr lang="fr-FR" sz="10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………………………………………………………………………………………………………………………………………………………………………………</a:t>
            </a:r>
            <a:endParaRPr lang="fr-FR" sz="1000" dirty="0"/>
          </a:p>
          <a:p>
            <a:pPr marL="914400" indent="-457200">
              <a:lnSpc>
                <a:spcPts val="1195"/>
              </a:lnSpc>
              <a:spcBef>
                <a:spcPts val="405"/>
              </a:spcBef>
              <a:spcAft>
                <a:spcPts val="0"/>
              </a:spcAft>
            </a:pPr>
            <a:endParaRPr lang="fr-FR" sz="1000" b="1" dirty="0" smtClean="0">
              <a:latin typeface="Times New Roman"/>
              <a:ea typeface="Calibri"/>
              <a:cs typeface="Times New Roman"/>
            </a:endParaRPr>
          </a:p>
          <a:p>
            <a:pPr marL="914400" indent="-457200">
              <a:lnSpc>
                <a:spcPts val="1195"/>
              </a:lnSpc>
              <a:spcBef>
                <a:spcPts val="405"/>
              </a:spcBef>
              <a:spcAft>
                <a:spcPts val="0"/>
              </a:spcAft>
            </a:pPr>
            <a:r>
              <a:rPr lang="fr-FR" sz="1000" b="1" dirty="0" smtClean="0">
                <a:latin typeface="Times New Roman"/>
                <a:ea typeface="Times New Roman"/>
                <a:cs typeface="Times New Roman"/>
              </a:rPr>
              <a:t>Du </a:t>
            </a:r>
            <a:r>
              <a:rPr lang="fr-FR" sz="1000" b="1" dirty="0">
                <a:latin typeface="Times New Roman"/>
                <a:ea typeface="Times New Roman"/>
                <a:cs typeface="Times New Roman"/>
              </a:rPr>
              <a:t>	</a:t>
            </a:r>
            <a:r>
              <a:rPr lang="fr-FR" sz="1200" b="1" dirty="0">
                <a:latin typeface="Times New Roman"/>
                <a:ea typeface="Times New Roman"/>
                <a:cs typeface="Times New Roman"/>
              </a:rPr>
              <a:t>..    /..   /..</a:t>
            </a:r>
            <a:r>
              <a:rPr lang="fr-FR" sz="1000" b="1" dirty="0">
                <a:latin typeface="Times New Roman"/>
                <a:ea typeface="Times New Roman"/>
                <a:cs typeface="Times New Roman"/>
              </a:rPr>
              <a:t> 		au 	</a:t>
            </a:r>
            <a:r>
              <a:rPr lang="fr-FR" sz="1200" b="1" dirty="0">
                <a:latin typeface="Times New Roman"/>
                <a:ea typeface="Times New Roman"/>
                <a:cs typeface="Times New Roman"/>
              </a:rPr>
              <a:t>..   /..   /.. </a:t>
            </a:r>
            <a:endParaRPr lang="fr-FR" sz="1000" dirty="0">
              <a:ea typeface="Calibri"/>
              <a:cs typeface="Times New Roman"/>
            </a:endParaRPr>
          </a:p>
          <a:p>
            <a:pPr marL="914400" indent="-457200">
              <a:lnSpc>
                <a:spcPts val="1195"/>
              </a:lnSpc>
              <a:spcBef>
                <a:spcPts val="405"/>
              </a:spcBef>
              <a:spcAft>
                <a:spcPts val="0"/>
              </a:spcAft>
            </a:pPr>
            <a:r>
              <a:rPr lang="fr-FR" sz="1000" b="1" dirty="0">
                <a:latin typeface="Times New Roman"/>
                <a:ea typeface="Times New Roman"/>
                <a:cs typeface="Times New Roman"/>
              </a:rPr>
              <a:t>Adresse :     </a:t>
            </a:r>
            <a:r>
              <a:rPr lang="fr-FR" sz="10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………………………………………………………………………………………………………………………………………………………….</a:t>
            </a:r>
            <a:endParaRPr lang="fr-FR" sz="10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  <a:p>
            <a:pPr marL="914400" indent="-457200">
              <a:lnSpc>
                <a:spcPts val="1195"/>
              </a:lnSpc>
              <a:spcBef>
                <a:spcPts val="405"/>
              </a:spcBef>
              <a:spcAft>
                <a:spcPts val="0"/>
              </a:spcAft>
            </a:pPr>
            <a:r>
              <a:rPr lang="fr-FR" sz="1000" b="1" dirty="0">
                <a:latin typeface="Times New Roman"/>
                <a:ea typeface="Times New Roman"/>
                <a:cs typeface="Times New Roman"/>
              </a:rPr>
              <a:t> </a:t>
            </a:r>
            <a:r>
              <a:rPr lang="fr-FR" sz="10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………………………………………………………………………………………………………………………………………………………………………………</a:t>
            </a:r>
          </a:p>
          <a:p>
            <a:pPr marL="914400" indent="-457200">
              <a:lnSpc>
                <a:spcPts val="1195"/>
              </a:lnSpc>
              <a:spcBef>
                <a:spcPts val="405"/>
              </a:spcBef>
              <a:spcAft>
                <a:spcPts val="0"/>
              </a:spcAft>
            </a:pPr>
            <a:r>
              <a:rPr lang="fr-FR" sz="1000" b="1" dirty="0" smtClean="0">
                <a:latin typeface="Times New Roman"/>
                <a:ea typeface="Times New Roman"/>
                <a:cs typeface="Times New Roman"/>
              </a:rPr>
              <a:t>N</a:t>
            </a:r>
            <a:r>
              <a:rPr lang="fr-FR" sz="1000" b="1" dirty="0" smtClean="0"/>
              <a:t>ature </a:t>
            </a:r>
            <a:r>
              <a:rPr lang="fr-FR" sz="1000" b="1" dirty="0"/>
              <a:t>des activités vétérinaires </a:t>
            </a:r>
            <a:r>
              <a:rPr lang="fr-FR" sz="10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:   …………………………………………………………………………………………………………………..</a:t>
            </a:r>
          </a:p>
          <a:p>
            <a:pPr marL="914400" indent="-457200">
              <a:lnSpc>
                <a:spcPts val="1195"/>
              </a:lnSpc>
              <a:spcBef>
                <a:spcPts val="405"/>
              </a:spcBef>
            </a:pPr>
            <a:r>
              <a:rPr lang="fr-FR" sz="10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……………………………………………………………………………………………………………………………………………………………………………</a:t>
            </a:r>
          </a:p>
          <a:p>
            <a:pPr marL="914400" indent="-457200">
              <a:lnSpc>
                <a:spcPts val="1195"/>
              </a:lnSpc>
              <a:spcBef>
                <a:spcPts val="405"/>
              </a:spcBef>
            </a:pPr>
            <a:endParaRPr lang="fr-FR" sz="1000" b="1" dirty="0" smtClean="0">
              <a:solidFill>
                <a:schemeClr val="accent1">
                  <a:lumMod val="20000"/>
                  <a:lumOff val="80000"/>
                </a:schemeClr>
              </a:solidFill>
              <a:latin typeface="Times New Roman"/>
              <a:ea typeface="Times New Roman"/>
              <a:cs typeface="Times New Roman"/>
            </a:endParaRPr>
          </a:p>
          <a:p>
            <a:pPr lvl="0">
              <a:lnSpc>
                <a:spcPct val="150000"/>
              </a:lnSpc>
            </a:pPr>
            <a:r>
              <a:rPr lang="fr-FR" sz="1000" b="1" dirty="0" smtClean="0">
                <a:solidFill>
                  <a:schemeClr val="tx2"/>
                </a:solidFill>
              </a:rPr>
              <a:t>4.2   Etes vous </a:t>
            </a:r>
            <a:r>
              <a:rPr lang="fr-FR" sz="1000" b="1" dirty="0">
                <a:solidFill>
                  <a:schemeClr val="tx2"/>
                </a:solidFill>
              </a:rPr>
              <a:t>titulaire de l’habilitation prévue à l’article 203-1 du code rural et de la pêche maritime permettant le  </a:t>
            </a:r>
            <a:r>
              <a:rPr lang="fr-FR" sz="1000" b="1" dirty="0" smtClean="0">
                <a:solidFill>
                  <a:schemeClr val="tx2"/>
                </a:solidFill>
              </a:rPr>
              <a:t>  titre </a:t>
            </a:r>
            <a:r>
              <a:rPr lang="fr-FR" sz="1000" b="1" dirty="0">
                <a:solidFill>
                  <a:schemeClr val="tx2"/>
                </a:solidFill>
              </a:rPr>
              <a:t>de « vétérinaire  sanitaire »</a:t>
            </a:r>
            <a:r>
              <a:rPr lang="fr-FR" sz="1000" b="1" dirty="0">
                <a:solidFill>
                  <a:prstClr val="black"/>
                </a:solidFill>
              </a:rPr>
              <a:t> ?</a:t>
            </a:r>
          </a:p>
          <a:p>
            <a:pPr marL="75565" lvl="0">
              <a:lnSpc>
                <a:spcPct val="115000"/>
              </a:lnSpc>
            </a:pPr>
            <a:r>
              <a:rPr lang="fr-FR" sz="800" b="1" dirty="0">
                <a:latin typeface="Times New Roman"/>
                <a:ea typeface="Times New Roman"/>
                <a:cs typeface="Times New Roman"/>
              </a:rPr>
              <a:t> </a:t>
            </a:r>
            <a:r>
              <a:rPr lang="fr-FR" sz="800" b="1" dirty="0" smtClean="0">
                <a:latin typeface="Times New Roman"/>
                <a:ea typeface="Times New Roman"/>
                <a:cs typeface="Times New Roman"/>
              </a:rPr>
              <a:t>	</a:t>
            </a:r>
            <a:r>
              <a:rPr lang="fr-FR" sz="1000" dirty="0" smtClean="0">
                <a:solidFill>
                  <a:prstClr val="black"/>
                </a:solidFill>
                <a:sym typeface="Wingdings"/>
              </a:rPr>
              <a:t> </a:t>
            </a:r>
            <a:r>
              <a:rPr lang="fr-FR" sz="1000" dirty="0">
                <a:solidFill>
                  <a:prstClr val="black"/>
                </a:solidFill>
                <a:sym typeface="Wingdings"/>
              </a:rPr>
              <a:t>  </a:t>
            </a:r>
            <a:r>
              <a:rPr lang="fr-FR" sz="1000" b="1" dirty="0" smtClean="0">
                <a:solidFill>
                  <a:prstClr val="black"/>
                </a:solidFill>
                <a:sym typeface="Wingdings"/>
              </a:rPr>
              <a:t>OUI</a:t>
            </a:r>
            <a:r>
              <a:rPr lang="fr-FR" sz="1000" dirty="0">
                <a:solidFill>
                  <a:prstClr val="black"/>
                </a:solidFill>
                <a:sym typeface="Wingdings"/>
              </a:rPr>
              <a:t>	</a:t>
            </a:r>
            <a:r>
              <a:rPr lang="fr-FR" sz="1000" dirty="0" smtClean="0">
                <a:solidFill>
                  <a:prstClr val="black"/>
                </a:solidFill>
                <a:sym typeface="Wingdings"/>
              </a:rPr>
              <a:t>	</a:t>
            </a:r>
            <a:r>
              <a:rPr lang="fr-FR" sz="1000" dirty="0">
                <a:solidFill>
                  <a:prstClr val="black"/>
                </a:solidFill>
                <a:sym typeface="Wingdings"/>
              </a:rPr>
              <a:t>	  </a:t>
            </a:r>
            <a:r>
              <a:rPr lang="fr-FR" sz="1000" b="1" dirty="0" smtClean="0">
                <a:solidFill>
                  <a:prstClr val="black"/>
                </a:solidFill>
                <a:sym typeface="Wingdings"/>
              </a:rPr>
              <a:t>NON</a:t>
            </a:r>
            <a:endParaRPr lang="fr-FR" sz="1000" b="1" dirty="0">
              <a:solidFill>
                <a:prstClr val="black"/>
              </a:solidFill>
            </a:endParaRPr>
          </a:p>
          <a:p>
            <a:pPr lvl="0">
              <a:lnSpc>
                <a:spcPct val="115000"/>
              </a:lnSpc>
              <a:spcAft>
                <a:spcPts val="0"/>
              </a:spcAft>
            </a:pPr>
            <a:r>
              <a:rPr lang="fr-FR" sz="800" b="1" dirty="0">
                <a:latin typeface="Times New Roman"/>
                <a:ea typeface="Times New Roman"/>
              </a:rPr>
              <a:t/>
            </a:r>
            <a:br>
              <a:rPr lang="fr-FR" sz="800" b="1" dirty="0">
                <a:latin typeface="Times New Roman"/>
                <a:ea typeface="Times New Roman"/>
              </a:rPr>
            </a:br>
            <a:r>
              <a:rPr lang="fr-FR" sz="800" b="1" dirty="0">
                <a:latin typeface="Times New Roman"/>
                <a:ea typeface="Times New Roman"/>
                <a:cs typeface="Times New Roman"/>
              </a:rPr>
              <a:t> </a:t>
            </a:r>
            <a:r>
              <a:rPr lang="fr-FR" sz="1000" b="1" i="1" dirty="0" smtClean="0">
                <a:ea typeface="Times New Roman"/>
                <a:cs typeface="Times New Roman"/>
              </a:rPr>
              <a:t>Si </a:t>
            </a:r>
            <a:r>
              <a:rPr lang="fr-FR" sz="1000" b="1" i="1" dirty="0">
                <a:ea typeface="Times New Roman"/>
                <a:cs typeface="Times New Roman"/>
              </a:rPr>
              <a:t>oui, merci d’indiquer l’autorité administrative qui vous a délivré l’habilitation et la date de délivrance  </a:t>
            </a:r>
            <a:r>
              <a:rPr lang="fr-FR" sz="1000" b="1" i="1" dirty="0" smtClean="0">
                <a:ea typeface="Times New Roman"/>
                <a:cs typeface="Times New Roman"/>
              </a:rPr>
              <a:t>:</a:t>
            </a:r>
            <a:endParaRPr lang="fr-FR" sz="1000" dirty="0" smtClean="0">
              <a:ea typeface="Times New Roman"/>
              <a:cs typeface="Times New Roman"/>
            </a:endParaRPr>
          </a:p>
          <a:p>
            <a:pPr>
              <a:lnSpc>
                <a:spcPct val="115000"/>
              </a:lnSpc>
            </a:pPr>
            <a:r>
              <a:rPr lang="fr-FR" sz="1000" b="1" dirty="0">
                <a:latin typeface="Times New Roman"/>
                <a:ea typeface="Times New Roman"/>
                <a:cs typeface="Times New Roman"/>
              </a:rPr>
              <a:t>  </a:t>
            </a:r>
            <a:r>
              <a:rPr lang="fr-FR" sz="10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……………………………………………………………………………………………………………………………………………………………………………………………</a:t>
            </a:r>
          </a:p>
          <a:p>
            <a:pPr>
              <a:lnSpc>
                <a:spcPct val="115000"/>
              </a:lnSpc>
            </a:pPr>
            <a:endParaRPr lang="fr-FR" sz="1000" dirty="0" smtClean="0">
              <a:solidFill>
                <a:schemeClr val="accent1">
                  <a:lumMod val="20000"/>
                  <a:lumOff val="80000"/>
                </a:schemeClr>
              </a:solidFill>
            </a:endParaRPr>
          </a:p>
          <a:p>
            <a:pPr>
              <a:lnSpc>
                <a:spcPct val="115000"/>
              </a:lnSpc>
            </a:pPr>
            <a:r>
              <a:rPr lang="fr-FR" sz="1000" b="1" dirty="0" smtClean="0">
                <a:solidFill>
                  <a:schemeClr val="tx2"/>
                </a:solidFill>
                <a:latin typeface="Times New Roman"/>
                <a:ea typeface="Times New Roman"/>
                <a:cs typeface="Times New Roman"/>
              </a:rPr>
              <a:t>4.3   Avez-vous </a:t>
            </a:r>
            <a:r>
              <a:rPr lang="fr-FR" sz="1000" b="1" dirty="0">
                <a:solidFill>
                  <a:schemeClr val="tx2"/>
                </a:solidFill>
                <a:latin typeface="Times New Roman"/>
                <a:ea typeface="Times New Roman"/>
                <a:cs typeface="Times New Roman"/>
              </a:rPr>
              <a:t>déjà réalisé des prestations de services vétérinaires en France au cours des précédentes années </a:t>
            </a:r>
            <a:r>
              <a:rPr lang="fr-FR" sz="1000" b="1" dirty="0" smtClean="0">
                <a:solidFill>
                  <a:schemeClr val="tx2"/>
                </a:solidFill>
                <a:latin typeface="Times New Roman"/>
                <a:ea typeface="Times New Roman"/>
                <a:cs typeface="Times New Roman"/>
              </a:rPr>
              <a:t>?</a:t>
            </a:r>
          </a:p>
          <a:p>
            <a:pPr marL="75565" lvl="0">
              <a:lnSpc>
                <a:spcPct val="115000"/>
              </a:lnSpc>
            </a:pPr>
            <a:r>
              <a:rPr lang="fr-FR" sz="800" b="1" dirty="0">
                <a:latin typeface="Times New Roman"/>
                <a:ea typeface="Times New Roman"/>
                <a:cs typeface="Times New Roman"/>
              </a:rPr>
              <a:t> </a:t>
            </a:r>
            <a:r>
              <a:rPr lang="fr-FR" sz="800" b="1" dirty="0" smtClean="0">
                <a:latin typeface="Times New Roman"/>
                <a:ea typeface="Times New Roman"/>
                <a:cs typeface="Times New Roman"/>
              </a:rPr>
              <a:t>	</a:t>
            </a:r>
            <a:r>
              <a:rPr lang="fr-FR" sz="1000" dirty="0" smtClean="0">
                <a:solidFill>
                  <a:prstClr val="black"/>
                </a:solidFill>
                <a:sym typeface="Wingdings"/>
              </a:rPr>
              <a:t> </a:t>
            </a:r>
            <a:r>
              <a:rPr lang="fr-FR" sz="1000" dirty="0">
                <a:solidFill>
                  <a:prstClr val="black"/>
                </a:solidFill>
                <a:sym typeface="Wingdings"/>
              </a:rPr>
              <a:t>  </a:t>
            </a:r>
            <a:r>
              <a:rPr lang="fr-FR" sz="1000" b="1" dirty="0">
                <a:solidFill>
                  <a:prstClr val="black"/>
                </a:solidFill>
                <a:sym typeface="Wingdings"/>
              </a:rPr>
              <a:t>OUI</a:t>
            </a:r>
            <a:r>
              <a:rPr lang="fr-FR" sz="1000" dirty="0">
                <a:solidFill>
                  <a:prstClr val="black"/>
                </a:solidFill>
                <a:sym typeface="Wingdings"/>
              </a:rPr>
              <a:t>			  </a:t>
            </a:r>
            <a:r>
              <a:rPr lang="fr-FR" sz="1000" b="1" dirty="0" smtClean="0">
                <a:solidFill>
                  <a:prstClr val="black"/>
                </a:solidFill>
                <a:sym typeface="Wingdings"/>
              </a:rPr>
              <a:t>NON</a:t>
            </a:r>
          </a:p>
          <a:p>
            <a:pPr marL="75565">
              <a:lnSpc>
                <a:spcPct val="115000"/>
              </a:lnSpc>
              <a:spcAft>
                <a:spcPts val="0"/>
              </a:spcAft>
            </a:pPr>
            <a:endParaRPr lang="fr-FR" sz="10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</a:pPr>
            <a:r>
              <a:rPr lang="fr-FR" sz="1000" b="1" dirty="0" smtClean="0">
                <a:solidFill>
                  <a:schemeClr val="tx2"/>
                </a:solidFill>
              </a:rPr>
              <a:t>4.4    Possédez vous un assurance ou toute autre protection individuelle ou collective couvrant votre responsabilité professionnelle liée à l’exercice de la profession vétérinaire?</a:t>
            </a:r>
          </a:p>
          <a:p>
            <a:pPr lvl="0">
              <a:lnSpc>
                <a:spcPct val="115000"/>
              </a:lnSpc>
            </a:pPr>
            <a:r>
              <a:rPr lang="fr-FR" sz="1000" dirty="0">
                <a:solidFill>
                  <a:prstClr val="black"/>
                </a:solidFill>
                <a:sym typeface="Wingdings"/>
              </a:rPr>
              <a:t> </a:t>
            </a:r>
            <a:r>
              <a:rPr lang="fr-FR" sz="1000" dirty="0" smtClean="0">
                <a:solidFill>
                  <a:prstClr val="black"/>
                </a:solidFill>
                <a:sym typeface="Wingdings"/>
              </a:rPr>
              <a:t>	  </a:t>
            </a:r>
            <a:r>
              <a:rPr lang="fr-FR" sz="1000" b="1" dirty="0">
                <a:solidFill>
                  <a:prstClr val="black"/>
                </a:solidFill>
                <a:sym typeface="Wingdings"/>
              </a:rPr>
              <a:t>OUI</a:t>
            </a:r>
            <a:r>
              <a:rPr lang="fr-FR" sz="1000" dirty="0">
                <a:solidFill>
                  <a:prstClr val="black"/>
                </a:solidFill>
                <a:sym typeface="Wingdings"/>
              </a:rPr>
              <a:t>			  </a:t>
            </a:r>
            <a:r>
              <a:rPr lang="fr-FR" sz="1000" b="1" dirty="0">
                <a:solidFill>
                  <a:prstClr val="black"/>
                </a:solidFill>
                <a:sym typeface="Wingdings"/>
              </a:rPr>
              <a:t>NON</a:t>
            </a:r>
          </a:p>
          <a:p>
            <a:r>
              <a:rPr lang="en-US" sz="1000" b="1" dirty="0"/>
              <a:t> </a:t>
            </a:r>
            <a:endParaRPr lang="en-US" sz="1000" b="1" dirty="0" smtClean="0"/>
          </a:p>
          <a:p>
            <a:r>
              <a:rPr lang="fr-FR" sz="1000" i="1" dirty="0" smtClean="0"/>
              <a:t>Si  </a:t>
            </a:r>
            <a:r>
              <a:rPr lang="fr-FR" sz="1000" i="1" dirty="0"/>
              <a:t>OUI, merci de renseigner les points suivants </a:t>
            </a:r>
            <a:r>
              <a:rPr lang="fr-FR" sz="1000" i="1" dirty="0" smtClean="0"/>
              <a:t>:</a:t>
            </a:r>
          </a:p>
          <a:p>
            <a:endParaRPr lang="fr-FR" sz="1000" dirty="0"/>
          </a:p>
          <a:p>
            <a:r>
              <a:rPr lang="fr-FR" sz="1000" b="1" dirty="0" smtClean="0"/>
              <a:t>Nom </a:t>
            </a:r>
            <a:r>
              <a:rPr lang="fr-FR" sz="1000" b="1" dirty="0"/>
              <a:t>de la compagnie d’assurance</a:t>
            </a:r>
            <a:r>
              <a:rPr lang="fr-FR" sz="1000" dirty="0"/>
              <a:t> : </a:t>
            </a:r>
            <a:r>
              <a:rPr lang="fr-FR" sz="10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……………………………………………………………………………………………………………………………………</a:t>
            </a:r>
            <a:endParaRPr lang="fr-FR" sz="10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  <a:p>
            <a:r>
              <a:rPr lang="fr-FR" sz="1000" b="1" dirty="0" smtClean="0"/>
              <a:t>Numéro </a:t>
            </a:r>
            <a:r>
              <a:rPr lang="fr-FR" sz="1000" b="1" dirty="0"/>
              <a:t>du contrat</a:t>
            </a:r>
            <a:r>
              <a:rPr lang="fr-FR" sz="1000" dirty="0"/>
              <a:t> : </a:t>
            </a:r>
            <a:r>
              <a:rPr lang="fr-FR" sz="10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……………………………………………………………………………………………………………………………………………………………</a:t>
            </a:r>
            <a:endParaRPr lang="fr-FR" sz="10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  <a:p>
            <a:r>
              <a:rPr lang="fr-FR" sz="1000" b="1" dirty="0" smtClean="0"/>
              <a:t>Limite </a:t>
            </a:r>
            <a:r>
              <a:rPr lang="fr-FR" sz="1000" b="1" dirty="0"/>
              <a:t>du plafond d’indemnisation</a:t>
            </a:r>
            <a:r>
              <a:rPr lang="fr-FR" sz="1000" dirty="0" smtClean="0"/>
              <a:t>: </a:t>
            </a:r>
            <a:r>
              <a:rPr lang="fr-FR" sz="10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……………………………………………………………………………………………………………………………………</a:t>
            </a:r>
            <a:endParaRPr lang="fr-FR" sz="1000" dirty="0"/>
          </a:p>
          <a:p>
            <a:r>
              <a:rPr lang="fr-FR" sz="1000" dirty="0"/>
              <a:t> </a:t>
            </a:r>
          </a:p>
          <a:p>
            <a:r>
              <a:rPr lang="fr-FR" sz="1000" b="1" dirty="0" smtClean="0">
                <a:solidFill>
                  <a:schemeClr val="tx2"/>
                </a:solidFill>
              </a:rPr>
              <a:t>4.5</a:t>
            </a:r>
            <a:r>
              <a:rPr lang="fr-FR" sz="1000" b="1" dirty="0">
                <a:solidFill>
                  <a:schemeClr val="tx2"/>
                </a:solidFill>
              </a:rPr>
              <a:t> </a:t>
            </a:r>
            <a:r>
              <a:rPr lang="fr-FR" sz="1000" b="1" dirty="0" smtClean="0">
                <a:solidFill>
                  <a:schemeClr val="tx2"/>
                </a:solidFill>
              </a:rPr>
              <a:t>   Votre </a:t>
            </a:r>
            <a:r>
              <a:rPr lang="fr-FR" sz="1000" b="1" dirty="0">
                <a:solidFill>
                  <a:schemeClr val="tx2"/>
                </a:solidFill>
              </a:rPr>
              <a:t>assurance renseignée au 4.1 couvre-t-elle également l’exercice de votre activité professionnelle en France</a:t>
            </a:r>
            <a:r>
              <a:rPr lang="fr-FR" sz="1000" b="1" dirty="0" smtClean="0">
                <a:solidFill>
                  <a:schemeClr val="tx2"/>
                </a:solidFill>
              </a:rPr>
              <a:t>?</a:t>
            </a:r>
          </a:p>
          <a:p>
            <a:r>
              <a:rPr lang="fr-FR" sz="1000" b="1" dirty="0" smtClean="0"/>
              <a:t> </a:t>
            </a:r>
            <a:r>
              <a:rPr lang="fr-FR" sz="1000" dirty="0" smtClean="0">
                <a:solidFill>
                  <a:prstClr val="black"/>
                </a:solidFill>
                <a:sym typeface="Wingdings"/>
              </a:rPr>
              <a:t>	  </a:t>
            </a:r>
            <a:r>
              <a:rPr lang="fr-FR" sz="1000" b="1" dirty="0">
                <a:solidFill>
                  <a:prstClr val="black"/>
                </a:solidFill>
                <a:sym typeface="Wingdings"/>
              </a:rPr>
              <a:t>OUI</a:t>
            </a:r>
            <a:r>
              <a:rPr lang="fr-FR" sz="1000" dirty="0">
                <a:solidFill>
                  <a:prstClr val="black"/>
                </a:solidFill>
                <a:sym typeface="Wingdings"/>
              </a:rPr>
              <a:t>			  </a:t>
            </a:r>
            <a:r>
              <a:rPr lang="fr-FR" sz="1000" b="1" dirty="0">
                <a:solidFill>
                  <a:prstClr val="black"/>
                </a:solidFill>
                <a:sym typeface="Wingdings"/>
              </a:rPr>
              <a:t>NON</a:t>
            </a:r>
          </a:p>
          <a:p>
            <a:endParaRPr lang="fr-FR" sz="1000" dirty="0"/>
          </a:p>
        </p:txBody>
      </p:sp>
      <p:sp>
        <p:nvSpPr>
          <p:cNvPr id="14" name="Rectangle 13"/>
          <p:cNvSpPr/>
          <p:nvPr/>
        </p:nvSpPr>
        <p:spPr>
          <a:xfrm rot="10800000" flipV="1">
            <a:off x="155115" y="115243"/>
            <a:ext cx="6480720" cy="6106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4. </a:t>
            </a:r>
            <a:r>
              <a:rPr lang="fr-FR" sz="1600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EXERCICE DE LA PROFESSION VETERINAIRE EN LIBRE PRESTATION DE SERVICES EN  FRANCE</a:t>
            </a:r>
            <a:endParaRPr lang="fr-FR" sz="1600" b="1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450345" y="1113359"/>
            <a:ext cx="6183580" cy="1080120"/>
          </a:xfrm>
          <a:prstGeom prst="rect">
            <a:avLst/>
          </a:prstGeom>
          <a:noFill/>
          <a:ln w="3175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450345" y="2339752"/>
            <a:ext cx="6137121" cy="1080120"/>
          </a:xfrm>
          <a:prstGeom prst="rect">
            <a:avLst/>
          </a:prstGeom>
          <a:noFill/>
          <a:ln w="3175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Rectangle 16"/>
          <p:cNvSpPr/>
          <p:nvPr/>
        </p:nvSpPr>
        <p:spPr>
          <a:xfrm>
            <a:off x="435476" y="3482494"/>
            <a:ext cx="6183580" cy="1124851"/>
          </a:xfrm>
          <a:prstGeom prst="rect">
            <a:avLst/>
          </a:prstGeom>
          <a:noFill/>
          <a:ln w="3175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0640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90374" y="961726"/>
            <a:ext cx="6480720" cy="785874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ZoneTexte 7"/>
          <p:cNvSpPr txBox="1"/>
          <p:nvPr/>
        </p:nvSpPr>
        <p:spPr>
          <a:xfrm>
            <a:off x="251540" y="807839"/>
            <a:ext cx="62646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1 – Présentation de l’entreprise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92108" y="475283"/>
            <a:ext cx="64772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fr-FR" sz="800" dirty="0" smtClean="0">
                <a:sym typeface="Wingdings" panose="05000000000000000000" pitchFamily="2" charset="2"/>
              </a:rPr>
              <a:t>		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188640" y="4716017"/>
            <a:ext cx="6480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19" name="Rectangle 18"/>
          <p:cNvSpPr/>
          <p:nvPr/>
        </p:nvSpPr>
        <p:spPr>
          <a:xfrm rot="10800000" flipV="1">
            <a:off x="188640" y="253743"/>
            <a:ext cx="6480720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 5. DOCUMENTS ANNEXES A LA DECLARATION </a:t>
            </a:r>
            <a:endParaRPr lang="fr-FR" sz="1600" b="1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51540" y="3280494"/>
            <a:ext cx="6421288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fr-FR" sz="1600" b="1" dirty="0" smtClean="0"/>
          </a:p>
          <a:p>
            <a:pPr algn="just"/>
            <a:endParaRPr lang="fr-FR" sz="1600" b="1" dirty="0"/>
          </a:p>
          <a:p>
            <a:pPr algn="just"/>
            <a:endParaRPr lang="fr-FR" sz="1600" b="1" dirty="0" smtClean="0"/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fr-FR" sz="1600" b="1" dirty="0" smtClean="0"/>
              <a:t>J’autorise l’Ordre national des vétérinaires à utiliser mes données personnelles dans le cadre de l’IMI (</a:t>
            </a:r>
            <a:r>
              <a:rPr lang="fr-FR" sz="1600" b="1" i="1" dirty="0" err="1" smtClean="0"/>
              <a:t>Internal</a:t>
            </a:r>
            <a:r>
              <a:rPr lang="fr-FR" sz="1600" b="1" i="1" dirty="0" smtClean="0"/>
              <a:t> </a:t>
            </a:r>
            <a:r>
              <a:rPr lang="fr-FR" sz="1600" b="1" i="1" dirty="0" err="1" smtClean="0"/>
              <a:t>Market</a:t>
            </a:r>
            <a:r>
              <a:rPr lang="fr-FR" sz="1600" b="1" i="1" dirty="0"/>
              <a:t> </a:t>
            </a:r>
            <a:r>
              <a:rPr lang="fr-FR" sz="1600" b="1" i="1" dirty="0" smtClean="0"/>
              <a:t>Information System</a:t>
            </a:r>
            <a:r>
              <a:rPr lang="fr-FR" sz="1600" b="1" dirty="0" smtClean="0"/>
              <a:t>).</a:t>
            </a:r>
          </a:p>
          <a:p>
            <a:pPr algn="just"/>
            <a:endParaRPr lang="fr-FR" sz="1600" b="1" dirty="0"/>
          </a:p>
          <a:p>
            <a:pPr algn="just"/>
            <a:endParaRPr lang="fr-FR" sz="1600" b="1" dirty="0" smtClean="0"/>
          </a:p>
          <a:p>
            <a:pPr algn="just"/>
            <a:endParaRPr lang="fr-FR" sz="1600" b="1" dirty="0" smtClean="0"/>
          </a:p>
          <a:p>
            <a:pPr algn="just"/>
            <a:endParaRPr lang="fr-FR" sz="1600" b="1" dirty="0"/>
          </a:p>
          <a:p>
            <a:pPr algn="just"/>
            <a:r>
              <a:rPr lang="fr-FR" sz="1600" b="1" dirty="0" smtClean="0"/>
              <a:t>7. </a:t>
            </a:r>
            <a:r>
              <a:rPr lang="fr-FR" sz="1600" b="1" dirty="0"/>
              <a:t>	Je déclare sur l’honneur l’exactitude des renseignements  fournis dans cette déclaration et  </a:t>
            </a:r>
            <a:r>
              <a:rPr lang="fr-FR" sz="1600" b="1" dirty="0" smtClean="0"/>
              <a:t>m’engage </a:t>
            </a:r>
            <a:r>
              <a:rPr lang="fr-FR" sz="1600" b="1" dirty="0"/>
              <a:t>à respecter les dispositions du code de déontologie vétérinaire applicable en France.</a:t>
            </a:r>
            <a:endParaRPr lang="fr-FR" sz="1600" dirty="0"/>
          </a:p>
          <a:p>
            <a:r>
              <a:rPr lang="fr-FR" dirty="0"/>
              <a:t> </a:t>
            </a:r>
            <a:endParaRPr lang="fr-FR" dirty="0" smtClean="0"/>
          </a:p>
          <a:p>
            <a:r>
              <a:rPr lang="fr-FR" dirty="0" smtClean="0"/>
              <a:t>Date </a:t>
            </a:r>
            <a:r>
              <a:rPr lang="fr-FR" dirty="0"/>
              <a:t>: </a:t>
            </a:r>
            <a:r>
              <a:rPr lang="fr-FR" dirty="0" smtClean="0"/>
              <a:t>………………………………………………………………………………………….....</a:t>
            </a:r>
          </a:p>
          <a:p>
            <a:endParaRPr lang="fr-FR" dirty="0"/>
          </a:p>
          <a:p>
            <a:r>
              <a:rPr lang="fr-FR" dirty="0"/>
              <a:t>Signature : </a:t>
            </a:r>
            <a:r>
              <a:rPr lang="fr-FR" dirty="0" smtClean="0"/>
              <a:t>………………………………………………………………………………………</a:t>
            </a:r>
          </a:p>
          <a:p>
            <a:endParaRPr lang="fr-FR" dirty="0"/>
          </a:p>
          <a:p>
            <a:endParaRPr lang="fr-FR" dirty="0"/>
          </a:p>
          <a:p>
            <a:endParaRPr lang="fr-FR" sz="1000" dirty="0"/>
          </a:p>
        </p:txBody>
      </p:sp>
      <p:sp>
        <p:nvSpPr>
          <p:cNvPr id="11" name="Rectangle 10"/>
          <p:cNvSpPr/>
          <p:nvPr/>
        </p:nvSpPr>
        <p:spPr>
          <a:xfrm>
            <a:off x="192108" y="1115616"/>
            <a:ext cx="6477252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sz="1200" b="1" dirty="0" smtClean="0">
                <a:solidFill>
                  <a:schemeClr val="tx2"/>
                </a:solidFill>
              </a:rPr>
              <a:t>5.1     Merci </a:t>
            </a:r>
            <a:r>
              <a:rPr lang="fr-FR" sz="1200" b="1" dirty="0">
                <a:solidFill>
                  <a:schemeClr val="tx2"/>
                </a:solidFill>
              </a:rPr>
              <a:t>de cocher les documents accompagnant la déclaration</a:t>
            </a:r>
            <a:r>
              <a:rPr lang="fr-FR" sz="1200" b="1" dirty="0" smtClean="0">
                <a:solidFill>
                  <a:schemeClr val="tx2"/>
                </a:solidFill>
              </a:rPr>
              <a:t>:</a:t>
            </a:r>
          </a:p>
          <a:p>
            <a:pPr algn="just"/>
            <a:endParaRPr lang="fr-FR" sz="1200" b="1" dirty="0">
              <a:solidFill>
                <a:schemeClr val="tx2"/>
              </a:solidFill>
            </a:endParaRPr>
          </a:p>
          <a:p>
            <a:pPr marL="171450" lvl="0" indent="-171450" algn="just">
              <a:buFont typeface="Wingdings" panose="05000000000000000000" pitchFamily="2" charset="2"/>
              <a:buChar char="q"/>
            </a:pPr>
            <a:r>
              <a:rPr lang="fr-FR" sz="1100" b="1" dirty="0" smtClean="0"/>
              <a:t>Attestation d’inscription ou d’enregistrement à l’organisme professionnel vétérinaire</a:t>
            </a:r>
          </a:p>
          <a:p>
            <a:pPr marL="171450" lvl="0" indent="-171450" algn="just">
              <a:buFont typeface="Wingdings" panose="05000000000000000000" pitchFamily="2" charset="2"/>
              <a:buChar char="q"/>
            </a:pPr>
            <a:r>
              <a:rPr lang="fr-FR" sz="1100" b="1" dirty="0" smtClean="0"/>
              <a:t>Preuve de la nationalité</a:t>
            </a:r>
          </a:p>
          <a:p>
            <a:pPr marL="171450" lvl="0" indent="-171450" algn="just">
              <a:buFont typeface="Wingdings" panose="05000000000000000000" pitchFamily="2" charset="2"/>
              <a:buChar char="q"/>
            </a:pPr>
            <a:r>
              <a:rPr lang="fr-FR" sz="1100" b="1" dirty="0" smtClean="0"/>
              <a:t>Attestation certifiant que le détenteur est légalement établi dans un Etat-membre pour y exercer les activités en question et qu’il n’encourt, lorsque l’attestation est délivrée, aucune interdiction même temporaire d’exercer</a:t>
            </a:r>
          </a:p>
          <a:p>
            <a:pPr marL="171450" indent="-171450" algn="just">
              <a:buFont typeface="Wingdings" panose="05000000000000000000" pitchFamily="2" charset="2"/>
              <a:buChar char="q"/>
            </a:pPr>
            <a:r>
              <a:rPr lang="fr-FR" sz="1100" b="1" dirty="0" smtClean="0"/>
              <a:t>Une preuve des </a:t>
            </a:r>
            <a:r>
              <a:rPr lang="fr-FR" sz="1100" b="1" dirty="0"/>
              <a:t>qualifications professionnelles</a:t>
            </a:r>
          </a:p>
          <a:p>
            <a:pPr marL="171450" indent="-171450" algn="just">
              <a:buFont typeface="Wingdings" panose="05000000000000000000" pitchFamily="2" charset="2"/>
              <a:buChar char="q"/>
            </a:pPr>
            <a:r>
              <a:rPr lang="fr-FR" sz="1100" b="1" dirty="0"/>
              <a:t>Attestation du niveau de connaissance de </a:t>
            </a:r>
            <a:r>
              <a:rPr lang="fr-FR" sz="1100" b="1" dirty="0" smtClean="0"/>
              <a:t>la langue </a:t>
            </a:r>
            <a:r>
              <a:rPr lang="fr-FR" sz="1100" b="1" dirty="0"/>
              <a:t>française pour l’exercice de la </a:t>
            </a:r>
            <a:r>
              <a:rPr lang="fr-FR" sz="1100" b="1" dirty="0" smtClean="0"/>
              <a:t>profession</a:t>
            </a:r>
          </a:p>
          <a:p>
            <a:pPr marL="171450" indent="-171450" algn="just">
              <a:buFont typeface="Wingdings" panose="05000000000000000000" pitchFamily="2" charset="2"/>
              <a:buChar char="q"/>
            </a:pPr>
            <a:r>
              <a:rPr lang="fr-FR" sz="1100" b="1" dirty="0" smtClean="0"/>
              <a:t>Autres</a:t>
            </a:r>
            <a:r>
              <a:rPr lang="fr-FR" sz="1200" dirty="0"/>
              <a:t> : </a:t>
            </a:r>
            <a:r>
              <a:rPr lang="fr-FR" b="1" dirty="0"/>
              <a:t> </a:t>
            </a:r>
            <a:r>
              <a:rPr lang="fr-FR" b="1" dirty="0">
                <a:latin typeface="Times New Roman"/>
                <a:ea typeface="Times New Roman"/>
                <a:cs typeface="Times New Roman"/>
              </a:rPr>
              <a:t> </a:t>
            </a:r>
            <a:r>
              <a:rPr lang="fr-FR" sz="10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……………………………………………………………………………………………………………………………………………………………………..</a:t>
            </a:r>
            <a:endParaRPr lang="fr-FR" sz="10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  <a:p>
            <a:pPr lvl="0" algn="just"/>
            <a:r>
              <a:rPr lang="fr-FR" sz="1100" i="1" dirty="0" smtClean="0"/>
              <a:t>En cas de doute, l’ordre pourra exiger tout document justificatif.</a:t>
            </a:r>
            <a:endParaRPr lang="fr-FR" sz="1100" i="1" dirty="0"/>
          </a:p>
        </p:txBody>
      </p:sp>
      <p:sp>
        <p:nvSpPr>
          <p:cNvPr id="12" name="Rectangle 11"/>
          <p:cNvSpPr/>
          <p:nvPr/>
        </p:nvSpPr>
        <p:spPr>
          <a:xfrm rot="10800000" flipV="1">
            <a:off x="192108" y="3316218"/>
            <a:ext cx="6480720" cy="5357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 6. DONNEES PERSONNELLES</a:t>
            </a:r>
            <a:endParaRPr lang="fr-FR" sz="1600" b="1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3" name="Rectangle 12"/>
          <p:cNvSpPr/>
          <p:nvPr/>
        </p:nvSpPr>
        <p:spPr>
          <a:xfrm rot="10800000" flipV="1">
            <a:off x="192108" y="5102233"/>
            <a:ext cx="6480720" cy="50405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 7. SIGNATURE</a:t>
            </a:r>
            <a:endParaRPr lang="fr-FR" sz="1600" b="1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334307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90374" y="961726"/>
            <a:ext cx="6480720" cy="785874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ZoneTexte 7"/>
          <p:cNvSpPr txBox="1"/>
          <p:nvPr/>
        </p:nvSpPr>
        <p:spPr>
          <a:xfrm>
            <a:off x="251540" y="807839"/>
            <a:ext cx="62646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1 – Présentation de l’entreprise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92108" y="475283"/>
            <a:ext cx="64772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fr-FR" sz="800" dirty="0" smtClean="0">
                <a:sym typeface="Wingdings" panose="05000000000000000000" pitchFamily="2" charset="2"/>
              </a:rPr>
              <a:t>		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188640" y="4716017"/>
            <a:ext cx="6480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19" name="Rectangle 18"/>
          <p:cNvSpPr/>
          <p:nvPr/>
        </p:nvSpPr>
        <p:spPr>
          <a:xfrm rot="10800000" flipV="1">
            <a:off x="188640" y="253743"/>
            <a:ext cx="6480720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 ANNEXE</a:t>
            </a:r>
          </a:p>
          <a:p>
            <a:pPr algn="ctr"/>
            <a:r>
              <a:rPr lang="fr-FR" sz="1600" b="1" dirty="0"/>
              <a:t>LISTE DES CODES PAYS</a:t>
            </a:r>
            <a:r>
              <a:rPr lang="fr-FR" sz="1600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endParaRPr lang="fr-FR" sz="1600" b="1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1336" y="4499992"/>
            <a:ext cx="6445103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fr-FR" dirty="0"/>
          </a:p>
          <a:p>
            <a:endParaRPr lang="fr-FR" dirty="0" smtClean="0"/>
          </a:p>
          <a:p>
            <a:endParaRPr lang="fr-FR" dirty="0"/>
          </a:p>
          <a:p>
            <a:endParaRPr lang="fr-FR" dirty="0" smtClean="0"/>
          </a:p>
          <a:p>
            <a:endParaRPr lang="fr-FR" dirty="0"/>
          </a:p>
          <a:p>
            <a:endParaRPr lang="fr-FR" dirty="0" smtClean="0"/>
          </a:p>
          <a:p>
            <a:endParaRPr lang="fr-FR" dirty="0"/>
          </a:p>
          <a:p>
            <a:endParaRPr lang="fr-FR" sz="1000" dirty="0"/>
          </a:p>
        </p:txBody>
      </p:sp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6898297"/>
              </p:ext>
            </p:extLst>
          </p:nvPr>
        </p:nvGraphicFramePr>
        <p:xfrm>
          <a:off x="1169388" y="2031829"/>
          <a:ext cx="4519223" cy="609186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53796"/>
                <a:gridCol w="2332031"/>
                <a:gridCol w="433396"/>
              </a:tblGrid>
              <a:tr h="2027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 b="1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fr-FR" sz="1100" b="1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Belgique / </a:t>
                      </a:r>
                      <a:r>
                        <a:rPr lang="fr-FR" sz="1100" b="1" dirty="0" err="1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België</a:t>
                      </a:r>
                      <a:endParaRPr lang="fr-FR" sz="11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 b="0" dirty="0" smtClean="0">
                          <a:solidFill>
                            <a:schemeClr val="tx1"/>
                          </a:solidFill>
                          <a:effectLst/>
                        </a:rPr>
                        <a:t>Belgique</a:t>
                      </a:r>
                      <a:endParaRPr lang="fr-FR" sz="10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 b="0" dirty="0" smtClean="0">
                          <a:solidFill>
                            <a:schemeClr val="tx1"/>
                          </a:solidFill>
                          <a:effectLst/>
                        </a:rPr>
                        <a:t>BE</a:t>
                      </a:r>
                      <a:endParaRPr lang="fr-FR" sz="10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4231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u="sng" dirty="0" err="1" smtClean="0">
                          <a:effectLst/>
                        </a:rPr>
                        <a:t>България</a:t>
                      </a:r>
                      <a:r>
                        <a:rPr lang="fr-FR" sz="1100" u="sng" dirty="0" smtClean="0">
                          <a:effectLst/>
                        </a:rPr>
                        <a:t> </a:t>
                      </a:r>
                      <a:r>
                        <a:rPr lang="fr-FR" sz="1100" u="sng" dirty="0" smtClean="0">
                          <a:effectLst/>
                        </a:rPr>
                        <a:t>(</a:t>
                      </a:r>
                      <a:r>
                        <a:rPr lang="fr-FR" sz="1100" u="sng" baseline="30000" dirty="0" smtClean="0">
                          <a:effectLst/>
                          <a:hlinkClick r:id="rId2"/>
                        </a:rPr>
                        <a:t>*</a:t>
                      </a:r>
                      <a:r>
                        <a:rPr lang="fr-FR" sz="1100" dirty="0" smtClean="0">
                          <a:effectLst/>
                        </a:rPr>
                        <a:t>)</a:t>
                      </a:r>
                      <a:endParaRPr lang="fr-FR" sz="11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Bulgarie</a:t>
                      </a:r>
                      <a:endParaRPr lang="fr-F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 b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BG</a:t>
                      </a:r>
                      <a:endParaRPr lang="fr-FR" sz="11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</a:tr>
              <a:tr h="2027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Česká republika</a:t>
                      </a:r>
                      <a:endParaRPr lang="fr-F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</a:rPr>
                        <a:t>République tchèque</a:t>
                      </a:r>
                      <a:endParaRPr lang="fr-FR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CZ</a:t>
                      </a:r>
                      <a:endParaRPr lang="fr-F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</a:tr>
              <a:tr h="2027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 dirty="0" err="1">
                          <a:effectLst/>
                        </a:rPr>
                        <a:t>Danmark</a:t>
                      </a:r>
                      <a:endParaRPr lang="fr-FR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</a:rPr>
                        <a:t>Danemark</a:t>
                      </a:r>
                      <a:endParaRPr lang="fr-FR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DK</a:t>
                      </a:r>
                      <a:endParaRPr lang="fr-F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</a:tr>
              <a:tr h="2027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Deutschland</a:t>
                      </a:r>
                      <a:endParaRPr lang="fr-F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Allemagne</a:t>
                      </a:r>
                      <a:endParaRPr lang="fr-F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DE</a:t>
                      </a:r>
                      <a:endParaRPr lang="fr-F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</a:tr>
              <a:tr h="2027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 dirty="0" err="1">
                          <a:effectLst/>
                        </a:rPr>
                        <a:t>Eesti</a:t>
                      </a:r>
                      <a:endParaRPr lang="fr-FR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Estonie</a:t>
                      </a:r>
                      <a:endParaRPr lang="fr-F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EE</a:t>
                      </a:r>
                      <a:endParaRPr lang="fr-F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</a:tr>
              <a:tr h="2027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Éire/Ireland</a:t>
                      </a:r>
                      <a:endParaRPr lang="fr-F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Irlande</a:t>
                      </a:r>
                      <a:endParaRPr lang="fr-F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IE</a:t>
                      </a:r>
                      <a:endParaRPr lang="fr-F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</a:tr>
              <a:tr h="2027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Ελλάδα (</a:t>
                      </a:r>
                      <a:r>
                        <a:rPr lang="fr-FR" sz="1100" u="sng" baseline="30000">
                          <a:effectLst/>
                          <a:hlinkClick r:id="rId2"/>
                        </a:rPr>
                        <a:t>*</a:t>
                      </a:r>
                      <a:r>
                        <a:rPr lang="fr-FR" sz="1100">
                          <a:effectLst/>
                        </a:rPr>
                        <a:t>)</a:t>
                      </a:r>
                      <a:endParaRPr lang="fr-F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Grèce</a:t>
                      </a:r>
                      <a:endParaRPr lang="fr-F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EL</a:t>
                      </a:r>
                      <a:endParaRPr lang="fr-F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</a:tr>
              <a:tr h="2027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España</a:t>
                      </a:r>
                      <a:endParaRPr lang="fr-F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</a:rPr>
                        <a:t>Espagne</a:t>
                      </a:r>
                      <a:endParaRPr lang="fr-FR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ES</a:t>
                      </a:r>
                      <a:endParaRPr lang="fr-F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</a:tr>
              <a:tr h="2027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France</a:t>
                      </a:r>
                      <a:endParaRPr lang="fr-F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</a:rPr>
                        <a:t>France</a:t>
                      </a:r>
                      <a:endParaRPr lang="fr-FR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FR</a:t>
                      </a:r>
                      <a:endParaRPr lang="fr-F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</a:tr>
              <a:tr h="2027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Hrvatska</a:t>
                      </a:r>
                      <a:endParaRPr lang="fr-F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Croatie</a:t>
                      </a:r>
                      <a:endParaRPr lang="fr-F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HR</a:t>
                      </a:r>
                      <a:endParaRPr lang="fr-F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</a:tr>
              <a:tr h="2027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Italia</a:t>
                      </a:r>
                      <a:endParaRPr lang="fr-F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Italie</a:t>
                      </a:r>
                      <a:endParaRPr lang="fr-F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IT</a:t>
                      </a:r>
                      <a:endParaRPr lang="fr-F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</a:tr>
              <a:tr h="2027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Κύπρος (</a:t>
                      </a:r>
                      <a:r>
                        <a:rPr lang="fr-FR" sz="1100" u="sng" baseline="30000">
                          <a:effectLst/>
                          <a:hlinkClick r:id="rId2"/>
                        </a:rPr>
                        <a:t>*</a:t>
                      </a:r>
                      <a:r>
                        <a:rPr lang="fr-FR" sz="1100">
                          <a:effectLst/>
                        </a:rPr>
                        <a:t>)</a:t>
                      </a:r>
                      <a:endParaRPr lang="fr-F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</a:rPr>
                        <a:t>Chypre</a:t>
                      </a:r>
                      <a:endParaRPr lang="fr-FR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CY</a:t>
                      </a:r>
                      <a:endParaRPr lang="fr-F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</a:tr>
              <a:tr h="2027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Latvija</a:t>
                      </a:r>
                      <a:endParaRPr lang="fr-F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Lettonie</a:t>
                      </a:r>
                      <a:endParaRPr lang="fr-F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LV</a:t>
                      </a:r>
                      <a:endParaRPr lang="fr-F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</a:tr>
              <a:tr h="2027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Lietuva</a:t>
                      </a:r>
                      <a:endParaRPr lang="fr-F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Lituanie</a:t>
                      </a:r>
                      <a:endParaRPr lang="fr-F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LT</a:t>
                      </a:r>
                      <a:endParaRPr lang="fr-F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</a:tr>
              <a:tr h="2027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Luxembourg</a:t>
                      </a:r>
                      <a:endParaRPr lang="fr-F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Luxembourg</a:t>
                      </a:r>
                      <a:endParaRPr lang="fr-F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LU</a:t>
                      </a:r>
                      <a:endParaRPr lang="fr-F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</a:tr>
              <a:tr h="2027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Magyarország</a:t>
                      </a:r>
                      <a:endParaRPr lang="fr-F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Hongrie</a:t>
                      </a:r>
                      <a:endParaRPr lang="fr-F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HU</a:t>
                      </a:r>
                      <a:endParaRPr lang="fr-F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</a:tr>
              <a:tr h="2027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Malta</a:t>
                      </a:r>
                      <a:endParaRPr lang="fr-F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Malte</a:t>
                      </a:r>
                      <a:endParaRPr lang="fr-F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MT</a:t>
                      </a:r>
                      <a:endParaRPr lang="fr-F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</a:tr>
              <a:tr h="2027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Nederland</a:t>
                      </a:r>
                      <a:endParaRPr lang="fr-F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Pays-Bas</a:t>
                      </a:r>
                      <a:endParaRPr lang="fr-F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NL</a:t>
                      </a:r>
                      <a:endParaRPr lang="fr-F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</a:tr>
              <a:tr h="2027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Österreich</a:t>
                      </a:r>
                      <a:endParaRPr lang="fr-F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Autriche</a:t>
                      </a:r>
                      <a:endParaRPr lang="fr-F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AT</a:t>
                      </a:r>
                      <a:endParaRPr lang="fr-F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</a:tr>
              <a:tr h="2027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Polska</a:t>
                      </a:r>
                      <a:endParaRPr lang="fr-F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Pologne</a:t>
                      </a:r>
                      <a:endParaRPr lang="fr-F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PL</a:t>
                      </a:r>
                      <a:endParaRPr lang="fr-F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</a:tr>
              <a:tr h="2027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Portugal</a:t>
                      </a:r>
                      <a:endParaRPr lang="fr-F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Portugal</a:t>
                      </a:r>
                      <a:endParaRPr lang="fr-F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PT</a:t>
                      </a:r>
                      <a:endParaRPr lang="fr-F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</a:tr>
              <a:tr h="2027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România</a:t>
                      </a:r>
                      <a:endParaRPr lang="fr-F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Roumanie</a:t>
                      </a:r>
                      <a:endParaRPr lang="fr-F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RO</a:t>
                      </a:r>
                      <a:endParaRPr lang="fr-F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</a:tr>
              <a:tr h="2027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Slovenija</a:t>
                      </a:r>
                      <a:endParaRPr lang="fr-F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Slovénie</a:t>
                      </a:r>
                      <a:endParaRPr lang="fr-F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SI</a:t>
                      </a:r>
                      <a:endParaRPr lang="fr-F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</a:tr>
              <a:tr h="2027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</a:rPr>
                        <a:t>Slovensko</a:t>
                      </a:r>
                      <a:endParaRPr lang="fr-FR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Slovaquie</a:t>
                      </a:r>
                      <a:endParaRPr lang="fr-F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SK</a:t>
                      </a:r>
                      <a:endParaRPr lang="fr-F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</a:tr>
              <a:tr h="2027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Suisse</a:t>
                      </a:r>
                      <a:endParaRPr lang="fr-F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Suisse</a:t>
                      </a:r>
                      <a:endParaRPr lang="fr-F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CH</a:t>
                      </a:r>
                      <a:endParaRPr lang="fr-F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</a:tr>
              <a:tr h="2027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</a:rPr>
                        <a:t>Suomi/</a:t>
                      </a:r>
                      <a:r>
                        <a:rPr lang="fr-FR" sz="1100" dirty="0" err="1">
                          <a:effectLst/>
                        </a:rPr>
                        <a:t>Finland</a:t>
                      </a:r>
                      <a:endParaRPr lang="fr-FR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Finlande</a:t>
                      </a:r>
                      <a:endParaRPr lang="fr-F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FI</a:t>
                      </a:r>
                      <a:endParaRPr lang="fr-F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</a:tr>
              <a:tr h="2027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Sverige</a:t>
                      </a:r>
                      <a:endParaRPr lang="fr-F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Suède</a:t>
                      </a:r>
                      <a:endParaRPr lang="fr-F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SE</a:t>
                      </a:r>
                      <a:endParaRPr lang="fr-FR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</a:tr>
              <a:tr h="3732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</a:rPr>
                        <a:t>United </a:t>
                      </a:r>
                      <a:r>
                        <a:rPr lang="fr-FR" sz="1100" dirty="0" err="1">
                          <a:effectLst/>
                        </a:rPr>
                        <a:t>Kingdom</a:t>
                      </a:r>
                      <a:endParaRPr lang="fr-FR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 dirty="0" smtClean="0">
                          <a:effectLst/>
                        </a:rPr>
                        <a:t>Royaume-Uni</a:t>
                      </a:r>
                      <a:r>
                        <a:rPr lang="fr-FR" sz="1100" dirty="0">
                          <a:effectLst/>
                        </a:rPr>
                        <a:t/>
                      </a:r>
                      <a:br>
                        <a:rPr lang="fr-FR" sz="1100" dirty="0">
                          <a:effectLst/>
                        </a:rPr>
                      </a:br>
                      <a:endParaRPr lang="fr-FR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 dirty="0" smtClean="0">
                          <a:effectLst/>
                        </a:rPr>
                        <a:t>UK</a:t>
                      </a:r>
                      <a:endParaRPr lang="fr-FR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421" marR="8421" marT="8421" marB="8421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5597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948</TotalTime>
  <Words>520</Words>
  <Application>Microsoft Office PowerPoint</Application>
  <PresentationFormat>Affichage à l'écran (4:3)</PresentationFormat>
  <Paragraphs>267</Paragraphs>
  <Slides>6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12" baseType="lpstr">
      <vt:lpstr>Aharoni</vt:lpstr>
      <vt:lpstr>Arial</vt:lpstr>
      <vt:lpstr>Calibri</vt:lpstr>
      <vt:lpstr>Times New Roman</vt:lpstr>
      <vt:lpstr>Wingdings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Anne</dc:creator>
  <cp:lastModifiedBy>David MORIN CSO</cp:lastModifiedBy>
  <cp:revision>80</cp:revision>
  <cp:lastPrinted>2014-04-16T17:13:16Z</cp:lastPrinted>
  <dcterms:created xsi:type="dcterms:W3CDTF">2014-04-15T13:47:00Z</dcterms:created>
  <dcterms:modified xsi:type="dcterms:W3CDTF">2015-11-25T16:07:47Z</dcterms:modified>
</cp:coreProperties>
</file>